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jpe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8"/>
  </p:notesMasterIdLst>
  <p:sldIdLst>
    <p:sldId id="301" r:id="rId2"/>
    <p:sldId id="256" r:id="rId3"/>
    <p:sldId id="262" r:id="rId4"/>
    <p:sldId id="272" r:id="rId5"/>
    <p:sldId id="257" r:id="rId6"/>
    <p:sldId id="258" r:id="rId7"/>
    <p:sldId id="259" r:id="rId8"/>
    <p:sldId id="260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98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9" r:id="rId32"/>
    <p:sldId id="294" r:id="rId33"/>
    <p:sldId id="295" r:id="rId34"/>
    <p:sldId id="296" r:id="rId35"/>
    <p:sldId id="261" r:id="rId36"/>
    <p:sldId id="297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57"/>
    <p:restoredTop sz="96751"/>
  </p:normalViewPr>
  <p:slideViewPr>
    <p:cSldViewPr snapToGrid="0" snapToObjects="1">
      <p:cViewPr varScale="1">
        <p:scale>
          <a:sx n="127" d="100"/>
          <a:sy n="127" d="100"/>
        </p:scale>
        <p:origin x="200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1"/>
                </a:solidFill>
              </a:rPr>
              <a:t>Tempo</a:t>
            </a:r>
          </a:p>
          <a:p>
            <a:pPr>
              <a:defRPr>
                <a:solidFill>
                  <a:schemeClr val="bg1"/>
                </a:solidFill>
              </a:defRPr>
            </a:pPr>
            <a:r>
              <a:rPr lang="en-US" dirty="0" err="1">
                <a:solidFill>
                  <a:schemeClr val="bg1"/>
                </a:solidFill>
              </a:rPr>
              <a:t>consumido</a:t>
            </a:r>
            <a:endParaRPr lang="en-US" dirty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explosion val="11"/>
          <c:dPt>
            <c:idx val="0"/>
            <c:bubble3D val="0"/>
            <c:spPr>
              <a:solidFill>
                <a:srgbClr val="0070C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3F5-E04F-98E6-16C4E4D8CDA6}"/>
              </c:ext>
            </c:extLst>
          </c:dPt>
          <c:dPt>
            <c:idx val="1"/>
            <c:bubble3D val="0"/>
            <c:spPr>
              <a:solidFill>
                <a:srgbClr val="00B05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3F5-E04F-98E6-16C4E4D8CDA6}"/>
              </c:ext>
            </c:extLst>
          </c:dPt>
          <c:dPt>
            <c:idx val="2"/>
            <c:bubble3D val="0"/>
            <c:spPr>
              <a:solidFill>
                <a:srgbClr val="7030A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3F5-E04F-98E6-16C4E4D8CDA6}"/>
              </c:ext>
            </c:extLst>
          </c:dPt>
          <c:cat>
            <c:strRef>
              <c:f>Planilha1!$A$2:$A$4</c:f>
              <c:strCache>
                <c:ptCount val="3"/>
                <c:pt idx="0">
                  <c:v>1º Tri</c:v>
                </c:pt>
                <c:pt idx="1">
                  <c:v>2º Tri</c:v>
                </c:pt>
                <c:pt idx="2">
                  <c:v>3º Tri</c:v>
                </c:pt>
              </c:strCache>
            </c:strRef>
          </c:cat>
          <c:val>
            <c:numRef>
              <c:f>Planilha1!$B$2:$B$4</c:f>
              <c:numCache>
                <c:formatCode>General</c:formatCode>
                <c:ptCount val="3"/>
                <c:pt idx="0">
                  <c:v>95</c:v>
                </c:pt>
                <c:pt idx="1">
                  <c:v>4.75</c:v>
                </c:pt>
                <c:pt idx="2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3F5-E04F-98E6-16C4E4D8CD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FBA7E8-D707-9243-85BC-448432312F2E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7572355-8AD8-1D49-B1E8-CE985983A30D}">
      <dgm:prSet phldrT="[Texto]" custT="1"/>
      <dgm:spPr>
        <a:solidFill>
          <a:srgbClr val="0070C0"/>
        </a:solidFill>
      </dgm:spPr>
      <dgm:t>
        <a:bodyPr anchor="ctr"/>
        <a:lstStyle/>
        <a:p>
          <a:r>
            <a:rPr lang="pt-BR" sz="1600" dirty="0"/>
            <a:t>coleta</a:t>
          </a:r>
          <a:endParaRPr lang="pt-BR" sz="1800" dirty="0"/>
        </a:p>
      </dgm:t>
    </dgm:pt>
    <dgm:pt modelId="{F0485280-07BD-014D-B2FD-C7106D764A2C}" type="parTrans" cxnId="{21B391A0-9D9B-714D-8F2A-81571F4B0F15}">
      <dgm:prSet/>
      <dgm:spPr/>
      <dgm:t>
        <a:bodyPr/>
        <a:lstStyle/>
        <a:p>
          <a:endParaRPr lang="pt-BR"/>
        </a:p>
      </dgm:t>
    </dgm:pt>
    <dgm:pt modelId="{C98758CF-51DE-DD44-BEB0-3E24877E97AB}" type="sibTrans" cxnId="{21B391A0-9D9B-714D-8F2A-81571F4B0F15}">
      <dgm:prSet/>
      <dgm:spPr/>
      <dgm:t>
        <a:bodyPr/>
        <a:lstStyle/>
        <a:p>
          <a:endParaRPr lang="pt-BR"/>
        </a:p>
      </dgm:t>
    </dgm:pt>
    <dgm:pt modelId="{89B0BB04-66D2-C54C-BDB0-F31B7BF1C103}">
      <dgm:prSet phldrT="[Texto]" custT="1"/>
      <dgm:spPr>
        <a:solidFill>
          <a:srgbClr val="00B050"/>
        </a:solidFill>
      </dgm:spPr>
      <dgm:t>
        <a:bodyPr/>
        <a:lstStyle/>
        <a:p>
          <a:r>
            <a:rPr lang="pt-BR" sz="1600" dirty="0"/>
            <a:t>análise</a:t>
          </a:r>
          <a:endParaRPr lang="pt-BR" sz="1800" dirty="0"/>
        </a:p>
      </dgm:t>
    </dgm:pt>
    <dgm:pt modelId="{A387C9F2-2E74-7441-A127-8FB944FCFBD1}" type="parTrans" cxnId="{469EC337-EE38-1F4C-8D4B-8BC15E42962B}">
      <dgm:prSet/>
      <dgm:spPr/>
      <dgm:t>
        <a:bodyPr/>
        <a:lstStyle/>
        <a:p>
          <a:endParaRPr lang="pt-BR"/>
        </a:p>
      </dgm:t>
    </dgm:pt>
    <dgm:pt modelId="{E7CC1A6F-F0E1-3549-B643-B12CEEC0ACCC}" type="sibTrans" cxnId="{469EC337-EE38-1F4C-8D4B-8BC15E42962B}">
      <dgm:prSet/>
      <dgm:spPr/>
      <dgm:t>
        <a:bodyPr/>
        <a:lstStyle/>
        <a:p>
          <a:endParaRPr lang="pt-BR"/>
        </a:p>
      </dgm:t>
    </dgm:pt>
    <dgm:pt modelId="{0F9A71EB-F1BE-1D43-ABB7-3D6E1880F80F}">
      <dgm:prSet custT="1"/>
      <dgm:spPr>
        <a:solidFill>
          <a:srgbClr val="7030A0"/>
        </a:solidFill>
      </dgm:spPr>
      <dgm:t>
        <a:bodyPr/>
        <a:lstStyle/>
        <a:p>
          <a:r>
            <a:rPr lang="pt-BR" sz="1600" dirty="0"/>
            <a:t>resultados</a:t>
          </a:r>
          <a:endParaRPr lang="pt-BR" sz="1900" dirty="0"/>
        </a:p>
      </dgm:t>
    </dgm:pt>
    <dgm:pt modelId="{E45D08F5-E754-FE47-B526-FE440A11016D}" type="parTrans" cxnId="{7EE7E8D9-709B-1D4C-ADB6-96DA90737138}">
      <dgm:prSet/>
      <dgm:spPr/>
      <dgm:t>
        <a:bodyPr/>
        <a:lstStyle/>
        <a:p>
          <a:endParaRPr lang="pt-BR"/>
        </a:p>
      </dgm:t>
    </dgm:pt>
    <dgm:pt modelId="{7D65EC0D-5C80-F940-A1C4-D9CCDE89FF99}" type="sibTrans" cxnId="{7EE7E8D9-709B-1D4C-ADB6-96DA90737138}">
      <dgm:prSet/>
      <dgm:spPr/>
      <dgm:t>
        <a:bodyPr/>
        <a:lstStyle/>
        <a:p>
          <a:endParaRPr lang="pt-BR"/>
        </a:p>
      </dgm:t>
    </dgm:pt>
    <dgm:pt modelId="{B288EBA2-4DD2-FC4A-BE90-8AEB0D7BC953}" type="pres">
      <dgm:prSet presAssocID="{6AFBA7E8-D707-9243-85BC-448432312F2E}" presName="linearFlow" presStyleCnt="0">
        <dgm:presLayoutVars>
          <dgm:dir/>
          <dgm:animLvl val="lvl"/>
          <dgm:resizeHandles val="exact"/>
        </dgm:presLayoutVars>
      </dgm:prSet>
      <dgm:spPr/>
    </dgm:pt>
    <dgm:pt modelId="{8ECB3D06-9B14-084C-873B-595E63BA7907}" type="pres">
      <dgm:prSet presAssocID="{47572355-8AD8-1D49-B1E8-CE985983A30D}" presName="composite" presStyleCnt="0"/>
      <dgm:spPr/>
    </dgm:pt>
    <dgm:pt modelId="{D6499BCE-B5E8-F64E-975F-D215960217B1}" type="pres">
      <dgm:prSet presAssocID="{47572355-8AD8-1D49-B1E8-CE985983A30D}" presName="parentText" presStyleLbl="alignNode1" presStyleIdx="0" presStyleCnt="3" custScaleX="152729" custLinFactNeighborX="-76390">
        <dgm:presLayoutVars>
          <dgm:chMax val="1"/>
          <dgm:bulletEnabled val="1"/>
        </dgm:presLayoutVars>
      </dgm:prSet>
      <dgm:spPr/>
    </dgm:pt>
    <dgm:pt modelId="{F2185324-D77B-114D-AE79-DE1525D25314}" type="pres">
      <dgm:prSet presAssocID="{47572355-8AD8-1D49-B1E8-CE985983A30D}" presName="descendantText" presStyleLbl="alignAcc1" presStyleIdx="0" presStyleCnt="3" custScaleX="79404">
        <dgm:presLayoutVars>
          <dgm:bulletEnabled val="1"/>
        </dgm:presLayoutVars>
      </dgm:prSet>
      <dgm:spPr/>
    </dgm:pt>
    <dgm:pt modelId="{95876BF8-B623-814E-ACF1-36F66F941EE6}" type="pres">
      <dgm:prSet presAssocID="{C98758CF-51DE-DD44-BEB0-3E24877E97AB}" presName="sp" presStyleCnt="0"/>
      <dgm:spPr/>
    </dgm:pt>
    <dgm:pt modelId="{8A9D0C1E-251A-8647-8EB8-430FCB192212}" type="pres">
      <dgm:prSet presAssocID="{89B0BB04-66D2-C54C-BDB0-F31B7BF1C103}" presName="composite" presStyleCnt="0"/>
      <dgm:spPr/>
    </dgm:pt>
    <dgm:pt modelId="{45406911-FC57-1240-B098-1FA7F0404C6A}" type="pres">
      <dgm:prSet presAssocID="{89B0BB04-66D2-C54C-BDB0-F31B7BF1C103}" presName="parentText" presStyleLbl="alignNode1" presStyleIdx="1" presStyleCnt="3" custScaleX="152729" custLinFactNeighborX="-76390">
        <dgm:presLayoutVars>
          <dgm:chMax val="1"/>
          <dgm:bulletEnabled val="1"/>
        </dgm:presLayoutVars>
      </dgm:prSet>
      <dgm:spPr/>
    </dgm:pt>
    <dgm:pt modelId="{4F8AE152-FB27-AE49-9BD7-247B0477D9F8}" type="pres">
      <dgm:prSet presAssocID="{89B0BB04-66D2-C54C-BDB0-F31B7BF1C103}" presName="descendantText" presStyleLbl="alignAcc1" presStyleIdx="1" presStyleCnt="3" custScaleX="73263" custLinFactNeighborX="4755" custLinFactNeighborY="1481">
        <dgm:presLayoutVars>
          <dgm:bulletEnabled val="1"/>
        </dgm:presLayoutVars>
      </dgm:prSet>
      <dgm:spPr/>
    </dgm:pt>
    <dgm:pt modelId="{E923AAE5-232D-684F-B207-6A341F0F81A3}" type="pres">
      <dgm:prSet presAssocID="{E7CC1A6F-F0E1-3549-B643-B12CEEC0ACCC}" presName="sp" presStyleCnt="0"/>
      <dgm:spPr/>
    </dgm:pt>
    <dgm:pt modelId="{95FA86C8-C1DB-CC47-8D37-C74BBF7FDD03}" type="pres">
      <dgm:prSet presAssocID="{0F9A71EB-F1BE-1D43-ABB7-3D6E1880F80F}" presName="composite" presStyleCnt="0"/>
      <dgm:spPr/>
    </dgm:pt>
    <dgm:pt modelId="{FC60BEF1-B8F8-E64F-BC2C-EDDF7D8CF147}" type="pres">
      <dgm:prSet presAssocID="{0F9A71EB-F1BE-1D43-ABB7-3D6E1880F80F}" presName="parentText" presStyleLbl="alignNode1" presStyleIdx="2" presStyleCnt="3" custScaleX="152729" custLinFactNeighborX="-76390">
        <dgm:presLayoutVars>
          <dgm:chMax val="1"/>
          <dgm:bulletEnabled val="1"/>
        </dgm:presLayoutVars>
      </dgm:prSet>
      <dgm:spPr/>
    </dgm:pt>
    <dgm:pt modelId="{8AA4941F-6944-824A-B7D1-46B076DDFACA}" type="pres">
      <dgm:prSet presAssocID="{0F9A71EB-F1BE-1D43-ABB7-3D6E1880F80F}" presName="descendantText" presStyleLbl="alignAcc1" presStyleIdx="2" presStyleCnt="3" custScaleX="79523" custLinFactNeighborX="968" custLinFactNeighborY="-1481">
        <dgm:presLayoutVars>
          <dgm:bulletEnabled val="1"/>
        </dgm:presLayoutVars>
      </dgm:prSet>
      <dgm:spPr/>
    </dgm:pt>
  </dgm:ptLst>
  <dgm:cxnLst>
    <dgm:cxn modelId="{CA7A4E2B-1A05-9043-A459-682C2907DB86}" type="presOf" srcId="{6AFBA7E8-D707-9243-85BC-448432312F2E}" destId="{B288EBA2-4DD2-FC4A-BE90-8AEB0D7BC953}" srcOrd="0" destOrd="0" presId="urn:microsoft.com/office/officeart/2005/8/layout/chevron2"/>
    <dgm:cxn modelId="{25A07732-48A3-E14C-A397-78CA3DA097DA}" type="presOf" srcId="{0F9A71EB-F1BE-1D43-ABB7-3D6E1880F80F}" destId="{FC60BEF1-B8F8-E64F-BC2C-EDDF7D8CF147}" srcOrd="0" destOrd="0" presId="urn:microsoft.com/office/officeart/2005/8/layout/chevron2"/>
    <dgm:cxn modelId="{F03EB932-D801-2840-A6E3-FB6F8E0D33E1}" type="presOf" srcId="{89B0BB04-66D2-C54C-BDB0-F31B7BF1C103}" destId="{45406911-FC57-1240-B098-1FA7F0404C6A}" srcOrd="0" destOrd="0" presId="urn:microsoft.com/office/officeart/2005/8/layout/chevron2"/>
    <dgm:cxn modelId="{469EC337-EE38-1F4C-8D4B-8BC15E42962B}" srcId="{6AFBA7E8-D707-9243-85BC-448432312F2E}" destId="{89B0BB04-66D2-C54C-BDB0-F31B7BF1C103}" srcOrd="1" destOrd="0" parTransId="{A387C9F2-2E74-7441-A127-8FB944FCFBD1}" sibTransId="{E7CC1A6F-F0E1-3549-B643-B12CEEC0ACCC}"/>
    <dgm:cxn modelId="{DFBBD155-845A-DA4B-95C7-9C5DA33E4475}" type="presOf" srcId="{47572355-8AD8-1D49-B1E8-CE985983A30D}" destId="{D6499BCE-B5E8-F64E-975F-D215960217B1}" srcOrd="0" destOrd="0" presId="urn:microsoft.com/office/officeart/2005/8/layout/chevron2"/>
    <dgm:cxn modelId="{21B391A0-9D9B-714D-8F2A-81571F4B0F15}" srcId="{6AFBA7E8-D707-9243-85BC-448432312F2E}" destId="{47572355-8AD8-1D49-B1E8-CE985983A30D}" srcOrd="0" destOrd="0" parTransId="{F0485280-07BD-014D-B2FD-C7106D764A2C}" sibTransId="{C98758CF-51DE-DD44-BEB0-3E24877E97AB}"/>
    <dgm:cxn modelId="{7EE7E8D9-709B-1D4C-ADB6-96DA90737138}" srcId="{6AFBA7E8-D707-9243-85BC-448432312F2E}" destId="{0F9A71EB-F1BE-1D43-ABB7-3D6E1880F80F}" srcOrd="2" destOrd="0" parTransId="{E45D08F5-E754-FE47-B526-FE440A11016D}" sibTransId="{7D65EC0D-5C80-F940-A1C4-D9CCDE89FF99}"/>
    <dgm:cxn modelId="{B015868A-1217-2848-BAD9-4C3639DC8AAD}" type="presParOf" srcId="{B288EBA2-4DD2-FC4A-BE90-8AEB0D7BC953}" destId="{8ECB3D06-9B14-084C-873B-595E63BA7907}" srcOrd="0" destOrd="0" presId="urn:microsoft.com/office/officeart/2005/8/layout/chevron2"/>
    <dgm:cxn modelId="{47AF7096-48A8-2441-B9B2-ED88E341AC43}" type="presParOf" srcId="{8ECB3D06-9B14-084C-873B-595E63BA7907}" destId="{D6499BCE-B5E8-F64E-975F-D215960217B1}" srcOrd="0" destOrd="0" presId="urn:microsoft.com/office/officeart/2005/8/layout/chevron2"/>
    <dgm:cxn modelId="{ADBD1215-CD8B-3547-8DB6-1AB338C0F7B5}" type="presParOf" srcId="{8ECB3D06-9B14-084C-873B-595E63BA7907}" destId="{F2185324-D77B-114D-AE79-DE1525D25314}" srcOrd="1" destOrd="0" presId="urn:microsoft.com/office/officeart/2005/8/layout/chevron2"/>
    <dgm:cxn modelId="{B60A9987-96AB-7647-874C-6CF13C84152D}" type="presParOf" srcId="{B288EBA2-4DD2-FC4A-BE90-8AEB0D7BC953}" destId="{95876BF8-B623-814E-ACF1-36F66F941EE6}" srcOrd="1" destOrd="0" presId="urn:microsoft.com/office/officeart/2005/8/layout/chevron2"/>
    <dgm:cxn modelId="{F14AF3E6-F981-4D46-A622-771C3528808C}" type="presParOf" srcId="{B288EBA2-4DD2-FC4A-BE90-8AEB0D7BC953}" destId="{8A9D0C1E-251A-8647-8EB8-430FCB192212}" srcOrd="2" destOrd="0" presId="urn:microsoft.com/office/officeart/2005/8/layout/chevron2"/>
    <dgm:cxn modelId="{4F0B45BB-8CFD-CB40-96E5-5C21E5584F05}" type="presParOf" srcId="{8A9D0C1E-251A-8647-8EB8-430FCB192212}" destId="{45406911-FC57-1240-B098-1FA7F0404C6A}" srcOrd="0" destOrd="0" presId="urn:microsoft.com/office/officeart/2005/8/layout/chevron2"/>
    <dgm:cxn modelId="{88F0B4BE-ADCB-6F4F-995F-E3606EDDED17}" type="presParOf" srcId="{8A9D0C1E-251A-8647-8EB8-430FCB192212}" destId="{4F8AE152-FB27-AE49-9BD7-247B0477D9F8}" srcOrd="1" destOrd="0" presId="urn:microsoft.com/office/officeart/2005/8/layout/chevron2"/>
    <dgm:cxn modelId="{24006742-0A8B-F94D-80A3-5D7CA971BD64}" type="presParOf" srcId="{B288EBA2-4DD2-FC4A-BE90-8AEB0D7BC953}" destId="{E923AAE5-232D-684F-B207-6A341F0F81A3}" srcOrd="3" destOrd="0" presId="urn:microsoft.com/office/officeart/2005/8/layout/chevron2"/>
    <dgm:cxn modelId="{49853C70-4FAE-3C44-A854-C351BB30E6D4}" type="presParOf" srcId="{B288EBA2-4DD2-FC4A-BE90-8AEB0D7BC953}" destId="{95FA86C8-C1DB-CC47-8D37-C74BBF7FDD03}" srcOrd="4" destOrd="0" presId="urn:microsoft.com/office/officeart/2005/8/layout/chevron2"/>
    <dgm:cxn modelId="{FD9759CE-3FC9-5D4B-A20F-DA62E15B5E2E}" type="presParOf" srcId="{95FA86C8-C1DB-CC47-8D37-C74BBF7FDD03}" destId="{FC60BEF1-B8F8-E64F-BC2C-EDDF7D8CF147}" srcOrd="0" destOrd="0" presId="urn:microsoft.com/office/officeart/2005/8/layout/chevron2"/>
    <dgm:cxn modelId="{4C79FE6F-531D-2C43-A766-A0503D1210E1}" type="presParOf" srcId="{95FA86C8-C1DB-CC47-8D37-C74BBF7FDD03}" destId="{8AA4941F-6944-824A-B7D1-46B076DDFAC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40CCAF-90B3-3847-B085-C817D92D1DA6}" type="doc">
      <dgm:prSet loTypeId="urn:microsoft.com/office/officeart/2005/8/layout/hProcess10" loCatId="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pt-BR"/>
        </a:p>
      </dgm:t>
    </dgm:pt>
    <dgm:pt modelId="{8B74B498-60CA-DA4C-B2E0-89EA0B2384E1}">
      <dgm:prSet phldrT="[Texto]"/>
      <dgm:spPr/>
      <dgm:t>
        <a:bodyPr/>
        <a:lstStyle/>
        <a:p>
          <a:pPr algn="l"/>
          <a:r>
            <a:rPr lang="pt-BR" sz="1400" dirty="0">
              <a:solidFill>
                <a:srgbClr val="92D050"/>
              </a:solidFill>
            </a:rPr>
            <a:t>Desenho experimental</a:t>
          </a:r>
        </a:p>
      </dgm:t>
    </dgm:pt>
    <dgm:pt modelId="{BA31C66B-68ED-EC4C-985C-039970B980D6}" type="parTrans" cxnId="{9D3A7782-6CF8-BB44-8F15-7C0325CB0C99}">
      <dgm:prSet/>
      <dgm:spPr/>
      <dgm:t>
        <a:bodyPr/>
        <a:lstStyle/>
        <a:p>
          <a:endParaRPr lang="pt-BR"/>
        </a:p>
      </dgm:t>
    </dgm:pt>
    <dgm:pt modelId="{2EF37478-E57D-BD4E-BBF1-309FD4D79886}" type="sibTrans" cxnId="{9D3A7782-6CF8-BB44-8F15-7C0325CB0C99}">
      <dgm:prSet/>
      <dgm:spPr/>
      <dgm:t>
        <a:bodyPr/>
        <a:lstStyle/>
        <a:p>
          <a:endParaRPr lang="pt-BR"/>
        </a:p>
      </dgm:t>
    </dgm:pt>
    <dgm:pt modelId="{D8630CA1-2EF7-B04E-88CF-123B6D7C01AB}">
      <dgm:prSet phldrT="[Texto]" custT="1"/>
      <dgm:spPr/>
      <dgm:t>
        <a:bodyPr/>
        <a:lstStyle/>
        <a:p>
          <a:pPr algn="l"/>
          <a:r>
            <a:rPr lang="pt-BR" sz="1000" dirty="0"/>
            <a:t>Definição de:</a:t>
          </a:r>
        </a:p>
      </dgm:t>
    </dgm:pt>
    <dgm:pt modelId="{F7D06AC0-764A-644C-AEA0-FDF749BD0FD1}" type="parTrans" cxnId="{6EA8840F-AEBF-6A46-A492-F5A066011013}">
      <dgm:prSet/>
      <dgm:spPr/>
      <dgm:t>
        <a:bodyPr/>
        <a:lstStyle/>
        <a:p>
          <a:endParaRPr lang="pt-BR"/>
        </a:p>
      </dgm:t>
    </dgm:pt>
    <dgm:pt modelId="{39D727B4-477B-D74B-BD4E-F7835ABAAC0F}" type="sibTrans" cxnId="{6EA8840F-AEBF-6A46-A492-F5A066011013}">
      <dgm:prSet/>
      <dgm:spPr/>
      <dgm:t>
        <a:bodyPr/>
        <a:lstStyle/>
        <a:p>
          <a:endParaRPr lang="pt-BR"/>
        </a:p>
      </dgm:t>
    </dgm:pt>
    <dgm:pt modelId="{F9619814-6602-2F4B-8499-162C39ADC12B}">
      <dgm:prSet phldrT="[Texto]"/>
      <dgm:spPr/>
      <dgm:t>
        <a:bodyPr/>
        <a:lstStyle/>
        <a:p>
          <a:r>
            <a:rPr lang="pt-BR" sz="1400" dirty="0">
              <a:solidFill>
                <a:srgbClr val="92D050"/>
              </a:solidFill>
            </a:rPr>
            <a:t>Coleta e manutenção</a:t>
          </a:r>
        </a:p>
      </dgm:t>
    </dgm:pt>
    <dgm:pt modelId="{4C4AC118-EE2E-4349-84F9-F08BB6D7CD50}" type="parTrans" cxnId="{2C9EE0F4-0936-9E45-AF04-E23EC666682A}">
      <dgm:prSet/>
      <dgm:spPr/>
      <dgm:t>
        <a:bodyPr/>
        <a:lstStyle/>
        <a:p>
          <a:endParaRPr lang="pt-BR"/>
        </a:p>
      </dgm:t>
    </dgm:pt>
    <dgm:pt modelId="{E5A96043-97ED-2141-AFE6-3C5E5A4F3828}" type="sibTrans" cxnId="{2C9EE0F4-0936-9E45-AF04-E23EC666682A}">
      <dgm:prSet/>
      <dgm:spPr/>
      <dgm:t>
        <a:bodyPr/>
        <a:lstStyle/>
        <a:p>
          <a:endParaRPr lang="pt-BR"/>
        </a:p>
      </dgm:t>
    </dgm:pt>
    <dgm:pt modelId="{3A3C6E47-0CC5-A944-96B4-81572E694BDA}">
      <dgm:prSet phldrT="[Texto]" custT="1"/>
      <dgm:spPr/>
      <dgm:t>
        <a:bodyPr/>
        <a:lstStyle/>
        <a:p>
          <a:r>
            <a:rPr lang="pt-BR" sz="1000" dirty="0"/>
            <a:t>Arquivo de dados</a:t>
          </a:r>
        </a:p>
      </dgm:t>
    </dgm:pt>
    <dgm:pt modelId="{8419ADB7-2310-7C48-A5D3-7EF0F4871389}" type="parTrans" cxnId="{41100CF5-D233-DB44-8192-566E56617647}">
      <dgm:prSet/>
      <dgm:spPr/>
      <dgm:t>
        <a:bodyPr/>
        <a:lstStyle/>
        <a:p>
          <a:endParaRPr lang="pt-BR"/>
        </a:p>
      </dgm:t>
    </dgm:pt>
    <dgm:pt modelId="{34EEC658-952F-4D47-9FC8-DDB6CA8C9A96}" type="sibTrans" cxnId="{41100CF5-D233-DB44-8192-566E56617647}">
      <dgm:prSet/>
      <dgm:spPr/>
      <dgm:t>
        <a:bodyPr/>
        <a:lstStyle/>
        <a:p>
          <a:endParaRPr lang="pt-BR"/>
        </a:p>
      </dgm:t>
    </dgm:pt>
    <dgm:pt modelId="{5A1DA3EE-5484-CD40-B44D-20CE0541DDD5}">
      <dgm:prSet phldrT="[Texto]"/>
      <dgm:spPr/>
      <dgm:t>
        <a:bodyPr/>
        <a:lstStyle/>
        <a:p>
          <a:r>
            <a:rPr lang="pt-BR" sz="1500" dirty="0">
              <a:solidFill>
                <a:srgbClr val="92D050"/>
              </a:solidFill>
            </a:rPr>
            <a:t>Análise preliminar</a:t>
          </a:r>
        </a:p>
      </dgm:t>
    </dgm:pt>
    <dgm:pt modelId="{B4E1DF11-B4CE-AC48-8384-11392A12DA1F}" type="parTrans" cxnId="{40587191-D316-324E-A992-8514A91B0699}">
      <dgm:prSet/>
      <dgm:spPr/>
      <dgm:t>
        <a:bodyPr/>
        <a:lstStyle/>
        <a:p>
          <a:endParaRPr lang="pt-BR"/>
        </a:p>
      </dgm:t>
    </dgm:pt>
    <dgm:pt modelId="{14C19ACA-5255-2F4A-912A-973069C0BFA9}" type="sibTrans" cxnId="{40587191-D316-324E-A992-8514A91B0699}">
      <dgm:prSet/>
      <dgm:spPr/>
      <dgm:t>
        <a:bodyPr/>
        <a:lstStyle/>
        <a:p>
          <a:endParaRPr lang="pt-BR"/>
        </a:p>
      </dgm:t>
    </dgm:pt>
    <dgm:pt modelId="{13222E22-9722-AC41-9605-7AAAB59A79F4}">
      <dgm:prSet phldrT="[Texto]" custT="1"/>
      <dgm:spPr/>
      <dgm:t>
        <a:bodyPr/>
        <a:lstStyle/>
        <a:p>
          <a:r>
            <a:rPr lang="pt-BR" sz="1000" dirty="0"/>
            <a:t>Correlações</a:t>
          </a:r>
        </a:p>
      </dgm:t>
    </dgm:pt>
    <dgm:pt modelId="{6ED4DB5B-3931-BE4A-95D0-D9925732CECA}" type="parTrans" cxnId="{0A88921C-9E03-2B48-BEDD-116DD295AB00}">
      <dgm:prSet/>
      <dgm:spPr/>
      <dgm:t>
        <a:bodyPr/>
        <a:lstStyle/>
        <a:p>
          <a:endParaRPr lang="pt-BR"/>
        </a:p>
      </dgm:t>
    </dgm:pt>
    <dgm:pt modelId="{597CFB99-37B8-2747-BD63-F14B81B0DB5E}" type="sibTrans" cxnId="{0A88921C-9E03-2B48-BEDD-116DD295AB00}">
      <dgm:prSet/>
      <dgm:spPr/>
      <dgm:t>
        <a:bodyPr/>
        <a:lstStyle/>
        <a:p>
          <a:endParaRPr lang="pt-BR"/>
        </a:p>
      </dgm:t>
    </dgm:pt>
    <dgm:pt modelId="{BC354028-9CDD-6D4C-B5FF-DED4C158E7FB}">
      <dgm:prSet/>
      <dgm:spPr/>
      <dgm:t>
        <a:bodyPr/>
        <a:lstStyle/>
        <a:p>
          <a:r>
            <a:rPr lang="pt-BR" sz="1500" dirty="0">
              <a:solidFill>
                <a:srgbClr val="92D050"/>
              </a:solidFill>
            </a:rPr>
            <a:t>Análise estatística</a:t>
          </a:r>
        </a:p>
      </dgm:t>
    </dgm:pt>
    <dgm:pt modelId="{52695C52-9CE3-9D4F-A336-D9F3176720CF}" type="parTrans" cxnId="{B9FA2D7F-A731-E34D-9B82-4E26491392FA}">
      <dgm:prSet/>
      <dgm:spPr/>
      <dgm:t>
        <a:bodyPr/>
        <a:lstStyle/>
        <a:p>
          <a:endParaRPr lang="pt-BR"/>
        </a:p>
      </dgm:t>
    </dgm:pt>
    <dgm:pt modelId="{AE4C28EE-0C63-CA45-BF43-C8DBAFBF0221}" type="sibTrans" cxnId="{B9FA2D7F-A731-E34D-9B82-4E26491392FA}">
      <dgm:prSet/>
      <dgm:spPr/>
      <dgm:t>
        <a:bodyPr/>
        <a:lstStyle/>
        <a:p>
          <a:endParaRPr lang="pt-BR"/>
        </a:p>
      </dgm:t>
    </dgm:pt>
    <dgm:pt modelId="{7E605BB7-F723-7C46-A9FF-2FEE27CC60CA}">
      <dgm:prSet/>
      <dgm:spPr/>
      <dgm:t>
        <a:bodyPr/>
        <a:lstStyle/>
        <a:p>
          <a:r>
            <a:rPr lang="pt-BR" sz="1500" dirty="0">
              <a:solidFill>
                <a:srgbClr val="92D050"/>
              </a:solidFill>
            </a:rPr>
            <a:t>Publicação</a:t>
          </a:r>
        </a:p>
      </dgm:t>
    </dgm:pt>
    <dgm:pt modelId="{F78D1BDE-E2BD-8047-8512-9676B1D06E10}" type="parTrans" cxnId="{90139681-6363-F341-A328-5563F6B87934}">
      <dgm:prSet/>
      <dgm:spPr/>
      <dgm:t>
        <a:bodyPr/>
        <a:lstStyle/>
        <a:p>
          <a:endParaRPr lang="pt-BR"/>
        </a:p>
      </dgm:t>
    </dgm:pt>
    <dgm:pt modelId="{708E0BDD-D1C9-C245-A892-2C53F2103AA9}" type="sibTrans" cxnId="{90139681-6363-F341-A328-5563F6B87934}">
      <dgm:prSet/>
      <dgm:spPr/>
      <dgm:t>
        <a:bodyPr/>
        <a:lstStyle/>
        <a:p>
          <a:endParaRPr lang="pt-BR"/>
        </a:p>
      </dgm:t>
    </dgm:pt>
    <dgm:pt modelId="{6387CC12-D129-DA4A-92C3-FCCA0370BA2C}">
      <dgm:prSet custT="1"/>
      <dgm:spPr/>
      <dgm:t>
        <a:bodyPr/>
        <a:lstStyle/>
        <a:p>
          <a:r>
            <a:rPr lang="pt-BR" sz="1000" dirty="0"/>
            <a:t>Modelagem</a:t>
          </a:r>
        </a:p>
      </dgm:t>
    </dgm:pt>
    <dgm:pt modelId="{936AB7E7-C570-9245-9E83-8883411ADE41}" type="parTrans" cxnId="{43E0DFA5-4FFE-1740-A2EE-C79CD69EBA1C}">
      <dgm:prSet/>
      <dgm:spPr/>
      <dgm:t>
        <a:bodyPr/>
        <a:lstStyle/>
        <a:p>
          <a:endParaRPr lang="pt-BR"/>
        </a:p>
      </dgm:t>
    </dgm:pt>
    <dgm:pt modelId="{690FFDC6-916A-6140-AACA-92B3AA654A6A}" type="sibTrans" cxnId="{43E0DFA5-4FFE-1740-A2EE-C79CD69EBA1C}">
      <dgm:prSet/>
      <dgm:spPr/>
      <dgm:t>
        <a:bodyPr/>
        <a:lstStyle/>
        <a:p>
          <a:endParaRPr lang="pt-BR"/>
        </a:p>
      </dgm:t>
    </dgm:pt>
    <dgm:pt modelId="{E052C3B5-F2AB-AF4C-AA36-522881900DA8}">
      <dgm:prSet custT="1"/>
      <dgm:spPr/>
      <dgm:t>
        <a:bodyPr/>
        <a:lstStyle/>
        <a:p>
          <a:r>
            <a:rPr lang="pt-BR" sz="1000" dirty="0"/>
            <a:t>Combinação de resultados</a:t>
          </a:r>
        </a:p>
      </dgm:t>
    </dgm:pt>
    <dgm:pt modelId="{0655B18D-90A0-5747-95EF-4F591BE91582}" type="parTrans" cxnId="{363C488A-D395-F14E-A6F4-C24B6EAD9A91}">
      <dgm:prSet/>
      <dgm:spPr/>
      <dgm:t>
        <a:bodyPr/>
        <a:lstStyle/>
        <a:p>
          <a:endParaRPr lang="pt-BR"/>
        </a:p>
      </dgm:t>
    </dgm:pt>
    <dgm:pt modelId="{C0FF9053-6F91-7E46-9069-BDD90A1C1BF7}" type="sibTrans" cxnId="{363C488A-D395-F14E-A6F4-C24B6EAD9A91}">
      <dgm:prSet/>
      <dgm:spPr/>
      <dgm:t>
        <a:bodyPr/>
        <a:lstStyle/>
        <a:p>
          <a:endParaRPr lang="pt-BR"/>
        </a:p>
      </dgm:t>
    </dgm:pt>
    <dgm:pt modelId="{8105923A-5284-E446-BD53-E185A779083F}">
      <dgm:prSet phldrT="[Texto]" custT="1"/>
      <dgm:spPr/>
      <dgm:t>
        <a:bodyPr/>
        <a:lstStyle/>
        <a:p>
          <a:r>
            <a:rPr lang="pt-BR" sz="1000" dirty="0"/>
            <a:t>Gráficos</a:t>
          </a:r>
        </a:p>
      </dgm:t>
    </dgm:pt>
    <dgm:pt modelId="{B8F02E44-86AD-C54A-BDC0-AA372C4D1AF3}" type="parTrans" cxnId="{48647D5D-024F-4544-8763-91E1FBA891A7}">
      <dgm:prSet/>
      <dgm:spPr/>
      <dgm:t>
        <a:bodyPr/>
        <a:lstStyle/>
        <a:p>
          <a:endParaRPr lang="pt-BR"/>
        </a:p>
      </dgm:t>
    </dgm:pt>
    <dgm:pt modelId="{F96524F2-3794-A041-A959-B7613B99182B}" type="sibTrans" cxnId="{48647D5D-024F-4544-8763-91E1FBA891A7}">
      <dgm:prSet/>
      <dgm:spPr/>
      <dgm:t>
        <a:bodyPr/>
        <a:lstStyle/>
        <a:p>
          <a:endParaRPr lang="pt-BR"/>
        </a:p>
      </dgm:t>
    </dgm:pt>
    <dgm:pt modelId="{F24997D4-DC10-DF4D-9036-9D7761FA9AF2}">
      <dgm:prSet phldrT="[Texto]" custT="1"/>
      <dgm:spPr/>
      <dgm:t>
        <a:bodyPr/>
        <a:lstStyle/>
        <a:p>
          <a:r>
            <a:rPr lang="pt-BR" sz="1000" dirty="0"/>
            <a:t>Sumários</a:t>
          </a:r>
        </a:p>
      </dgm:t>
    </dgm:pt>
    <dgm:pt modelId="{B8A17028-063C-7149-BA14-6A05486FFA89}" type="parTrans" cxnId="{82240876-8F76-BA4F-92BF-E6496DBB348E}">
      <dgm:prSet/>
      <dgm:spPr/>
      <dgm:t>
        <a:bodyPr/>
        <a:lstStyle/>
        <a:p>
          <a:endParaRPr lang="pt-BR"/>
        </a:p>
      </dgm:t>
    </dgm:pt>
    <dgm:pt modelId="{3E90FE16-B247-614C-BAFF-AA68C43984B1}" type="sibTrans" cxnId="{82240876-8F76-BA4F-92BF-E6496DBB348E}">
      <dgm:prSet/>
      <dgm:spPr/>
      <dgm:t>
        <a:bodyPr/>
        <a:lstStyle/>
        <a:p>
          <a:endParaRPr lang="pt-BR"/>
        </a:p>
      </dgm:t>
    </dgm:pt>
    <dgm:pt modelId="{B41358F5-DC63-AD48-BEDD-7C28CBA197E3}">
      <dgm:prSet custT="1"/>
      <dgm:spPr/>
      <dgm:t>
        <a:bodyPr/>
        <a:lstStyle/>
        <a:p>
          <a:r>
            <a:rPr lang="pt-BR" sz="1000" dirty="0"/>
            <a:t>Interpretação </a:t>
          </a:r>
        </a:p>
      </dgm:t>
    </dgm:pt>
    <dgm:pt modelId="{72F421D0-4BA0-4E42-9473-0B630B787076}" type="parTrans" cxnId="{88A29536-A9FF-884D-8DBE-F28F6EF672AE}">
      <dgm:prSet/>
      <dgm:spPr/>
      <dgm:t>
        <a:bodyPr/>
        <a:lstStyle/>
        <a:p>
          <a:endParaRPr lang="pt-BR"/>
        </a:p>
      </dgm:t>
    </dgm:pt>
    <dgm:pt modelId="{878BD05E-A221-0740-B24C-797522B04BB0}" type="sibTrans" cxnId="{88A29536-A9FF-884D-8DBE-F28F6EF672AE}">
      <dgm:prSet/>
      <dgm:spPr/>
      <dgm:t>
        <a:bodyPr/>
        <a:lstStyle/>
        <a:p>
          <a:endParaRPr lang="pt-BR"/>
        </a:p>
      </dgm:t>
    </dgm:pt>
    <dgm:pt modelId="{4B4343D1-CC03-6943-BF3C-D0DABB42CCD4}">
      <dgm:prSet phldrT="[Texto]" custT="1"/>
      <dgm:spPr/>
      <dgm:t>
        <a:bodyPr/>
        <a:lstStyle/>
        <a:p>
          <a:r>
            <a:rPr lang="pt-BR" sz="1000" dirty="0"/>
            <a:t>Controle de erros e inconsistências</a:t>
          </a:r>
        </a:p>
      </dgm:t>
    </dgm:pt>
    <dgm:pt modelId="{8C01655F-66BB-7C43-94DD-EB3B3543A334}" type="parTrans" cxnId="{7EA3D1EF-FACF-5C44-9707-A90856038F30}">
      <dgm:prSet/>
      <dgm:spPr/>
      <dgm:t>
        <a:bodyPr/>
        <a:lstStyle/>
        <a:p>
          <a:endParaRPr lang="pt-BR"/>
        </a:p>
      </dgm:t>
    </dgm:pt>
    <dgm:pt modelId="{01DE7F98-D297-4048-9D3D-F2362B25B13C}" type="sibTrans" cxnId="{7EA3D1EF-FACF-5C44-9707-A90856038F30}">
      <dgm:prSet/>
      <dgm:spPr/>
      <dgm:t>
        <a:bodyPr/>
        <a:lstStyle/>
        <a:p>
          <a:endParaRPr lang="pt-BR"/>
        </a:p>
      </dgm:t>
    </dgm:pt>
    <dgm:pt modelId="{EA4BABFC-FCD7-5E49-B9FA-76203BD345FD}">
      <dgm:prSet custT="1"/>
      <dgm:spPr/>
      <dgm:t>
        <a:bodyPr/>
        <a:lstStyle/>
        <a:p>
          <a:r>
            <a:rPr lang="pt-BR" sz="1000" dirty="0"/>
            <a:t>Diagnóstico</a:t>
          </a:r>
        </a:p>
      </dgm:t>
    </dgm:pt>
    <dgm:pt modelId="{47C71AAD-55AD-8F4C-B8E3-D519905D6E45}" type="parTrans" cxnId="{4BD7E2DD-17EE-8249-BBB0-AE6E356C167A}">
      <dgm:prSet/>
      <dgm:spPr/>
      <dgm:t>
        <a:bodyPr/>
        <a:lstStyle/>
        <a:p>
          <a:endParaRPr lang="pt-BR"/>
        </a:p>
      </dgm:t>
    </dgm:pt>
    <dgm:pt modelId="{F6DA9D35-B6FD-7542-80D3-420C55D4A2B6}" type="sibTrans" cxnId="{4BD7E2DD-17EE-8249-BBB0-AE6E356C167A}">
      <dgm:prSet/>
      <dgm:spPr/>
      <dgm:t>
        <a:bodyPr/>
        <a:lstStyle/>
        <a:p>
          <a:endParaRPr lang="pt-BR"/>
        </a:p>
      </dgm:t>
    </dgm:pt>
    <dgm:pt modelId="{A3A2A111-6959-434F-9D22-85F9548CB6DC}">
      <dgm:prSet custT="1"/>
      <dgm:spPr/>
      <dgm:t>
        <a:bodyPr/>
        <a:lstStyle/>
        <a:p>
          <a:r>
            <a:rPr lang="pt-BR" sz="1000" dirty="0"/>
            <a:t>Reporte em artigos, livros, etc.</a:t>
          </a:r>
        </a:p>
      </dgm:t>
    </dgm:pt>
    <dgm:pt modelId="{A15EA3C2-B3C0-1448-8640-4153894B2A83}" type="parTrans" cxnId="{BC3233E5-5291-7E41-953C-38C1A5C70BA1}">
      <dgm:prSet/>
      <dgm:spPr/>
      <dgm:t>
        <a:bodyPr/>
        <a:lstStyle/>
        <a:p>
          <a:endParaRPr lang="pt-BR"/>
        </a:p>
      </dgm:t>
    </dgm:pt>
    <dgm:pt modelId="{551631A5-50B7-BC42-B3E4-D79A5D693286}" type="sibTrans" cxnId="{BC3233E5-5291-7E41-953C-38C1A5C70BA1}">
      <dgm:prSet/>
      <dgm:spPr/>
      <dgm:t>
        <a:bodyPr/>
        <a:lstStyle/>
        <a:p>
          <a:endParaRPr lang="pt-BR"/>
        </a:p>
      </dgm:t>
    </dgm:pt>
    <dgm:pt modelId="{A4EBFB5F-12E8-294A-9F57-6B010A9EF649}">
      <dgm:prSet phldrT="[Texto]" custT="1"/>
      <dgm:spPr/>
      <dgm:t>
        <a:bodyPr/>
        <a:lstStyle/>
        <a:p>
          <a:pPr algn="l"/>
          <a:r>
            <a:rPr lang="pt-BR" sz="800" dirty="0"/>
            <a:t>análise estatística</a:t>
          </a:r>
        </a:p>
      </dgm:t>
    </dgm:pt>
    <dgm:pt modelId="{B3A91F41-727C-B346-913A-DE215F654E40}" type="parTrans" cxnId="{80FA15F5-BC80-0E4D-AFA8-F8F37403B7EA}">
      <dgm:prSet/>
      <dgm:spPr/>
      <dgm:t>
        <a:bodyPr/>
        <a:lstStyle/>
        <a:p>
          <a:endParaRPr lang="pt-BR"/>
        </a:p>
      </dgm:t>
    </dgm:pt>
    <dgm:pt modelId="{D1E0CB3F-FAEC-BC4E-A1F3-5AD1E8C70F7C}" type="sibTrans" cxnId="{80FA15F5-BC80-0E4D-AFA8-F8F37403B7EA}">
      <dgm:prSet/>
      <dgm:spPr/>
      <dgm:t>
        <a:bodyPr/>
        <a:lstStyle/>
        <a:p>
          <a:endParaRPr lang="pt-BR"/>
        </a:p>
      </dgm:t>
    </dgm:pt>
    <dgm:pt modelId="{994C7315-1B2B-F74A-836B-B864D3BB4A8C}">
      <dgm:prSet phldrT="[Texto]" custT="1"/>
      <dgm:spPr/>
      <dgm:t>
        <a:bodyPr/>
        <a:lstStyle/>
        <a:p>
          <a:pPr algn="l"/>
          <a:r>
            <a:rPr lang="pt-BR" sz="800" dirty="0"/>
            <a:t>amostragem</a:t>
          </a:r>
        </a:p>
      </dgm:t>
    </dgm:pt>
    <dgm:pt modelId="{C8423F11-7F32-3C4A-8E3A-CA21A0D6C1EA}" type="parTrans" cxnId="{9863A525-0DB3-B049-B33A-82F74B26B9D1}">
      <dgm:prSet/>
      <dgm:spPr/>
      <dgm:t>
        <a:bodyPr/>
        <a:lstStyle/>
        <a:p>
          <a:endParaRPr lang="pt-BR"/>
        </a:p>
      </dgm:t>
    </dgm:pt>
    <dgm:pt modelId="{EAD8E1D8-DA0D-1546-BE4C-230DAEE94FFA}" type="sibTrans" cxnId="{9863A525-0DB3-B049-B33A-82F74B26B9D1}">
      <dgm:prSet/>
      <dgm:spPr/>
      <dgm:t>
        <a:bodyPr/>
        <a:lstStyle/>
        <a:p>
          <a:endParaRPr lang="pt-BR"/>
        </a:p>
      </dgm:t>
    </dgm:pt>
    <dgm:pt modelId="{600C861F-C9E3-6046-9007-6BD9BD2639F1}">
      <dgm:prSet phldrT="[Texto]" custT="1"/>
      <dgm:spPr/>
      <dgm:t>
        <a:bodyPr/>
        <a:lstStyle/>
        <a:p>
          <a:pPr algn="l"/>
          <a:r>
            <a:rPr lang="pt-BR" sz="800" dirty="0"/>
            <a:t>prazos e custos</a:t>
          </a:r>
        </a:p>
      </dgm:t>
    </dgm:pt>
    <dgm:pt modelId="{6148CEC2-82F8-0649-A9DC-19F1E961687F}" type="parTrans" cxnId="{FDF3B5F5-A9E4-494B-96D0-A66B49CAB44F}">
      <dgm:prSet/>
      <dgm:spPr/>
      <dgm:t>
        <a:bodyPr/>
        <a:lstStyle/>
        <a:p>
          <a:endParaRPr lang="pt-BR"/>
        </a:p>
      </dgm:t>
    </dgm:pt>
    <dgm:pt modelId="{719D6E8C-E3E9-2742-A3E7-4D2F0B8C3113}" type="sibTrans" cxnId="{FDF3B5F5-A9E4-494B-96D0-A66B49CAB44F}">
      <dgm:prSet/>
      <dgm:spPr/>
      <dgm:t>
        <a:bodyPr/>
        <a:lstStyle/>
        <a:p>
          <a:endParaRPr lang="pt-BR"/>
        </a:p>
      </dgm:t>
    </dgm:pt>
    <dgm:pt modelId="{46268817-CA18-A141-8435-E537C7960807}">
      <dgm:prSet phldrT="[Texto]" custT="1"/>
      <dgm:spPr/>
      <dgm:t>
        <a:bodyPr/>
        <a:lstStyle/>
        <a:p>
          <a:pPr algn="l"/>
          <a:r>
            <a:rPr lang="pt-BR" sz="800" dirty="0"/>
            <a:t>etc.</a:t>
          </a:r>
        </a:p>
      </dgm:t>
    </dgm:pt>
    <dgm:pt modelId="{64BE211B-FCF8-DC49-BB1A-68DBB02B366D}" type="parTrans" cxnId="{571E6E8E-DBDD-C741-AC91-8F19C5D7353B}">
      <dgm:prSet/>
      <dgm:spPr/>
      <dgm:t>
        <a:bodyPr/>
        <a:lstStyle/>
        <a:p>
          <a:endParaRPr lang="pt-BR"/>
        </a:p>
      </dgm:t>
    </dgm:pt>
    <dgm:pt modelId="{611FFE2C-23BC-8E4A-A11A-6C3806C06DCE}" type="sibTrans" cxnId="{571E6E8E-DBDD-C741-AC91-8F19C5D7353B}">
      <dgm:prSet/>
      <dgm:spPr/>
      <dgm:t>
        <a:bodyPr/>
        <a:lstStyle/>
        <a:p>
          <a:endParaRPr lang="pt-BR"/>
        </a:p>
      </dgm:t>
    </dgm:pt>
    <dgm:pt modelId="{ADAAD4F0-7645-5D46-B283-5AA9ABF5EF39}" type="pres">
      <dgm:prSet presAssocID="{CB40CCAF-90B3-3847-B085-C817D92D1DA6}" presName="Name0" presStyleCnt="0">
        <dgm:presLayoutVars>
          <dgm:dir/>
          <dgm:resizeHandles val="exact"/>
        </dgm:presLayoutVars>
      </dgm:prSet>
      <dgm:spPr/>
    </dgm:pt>
    <dgm:pt modelId="{63055D48-2589-224C-8563-E0269191E683}" type="pres">
      <dgm:prSet presAssocID="{8B74B498-60CA-DA4C-B2E0-89EA0B2384E1}" presName="composite" presStyleCnt="0"/>
      <dgm:spPr/>
    </dgm:pt>
    <dgm:pt modelId="{F55628C6-82B4-D84C-9DBC-EA84D30A2397}" type="pres">
      <dgm:prSet presAssocID="{8B74B498-60CA-DA4C-B2E0-89EA0B2384E1}" presName="imagSh" presStyleLbl="bgImgPlace1" presStyleIdx="0" presStyleCnt="5" custLinFactNeighborY="-3573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4000" r="-4000"/>
          </a:stretch>
        </a:blipFill>
        <a:ln>
          <a:solidFill>
            <a:schemeClr val="accent1"/>
          </a:solidFill>
        </a:ln>
      </dgm:spPr>
    </dgm:pt>
    <dgm:pt modelId="{A622FC4C-B5B1-1F4E-B736-C825E9E1C43B}" type="pres">
      <dgm:prSet presAssocID="{8B74B498-60CA-DA4C-B2E0-89EA0B2384E1}" presName="txNode" presStyleLbl="node1" presStyleIdx="0" presStyleCnt="5">
        <dgm:presLayoutVars>
          <dgm:bulletEnabled val="1"/>
        </dgm:presLayoutVars>
      </dgm:prSet>
      <dgm:spPr/>
    </dgm:pt>
    <dgm:pt modelId="{90A8ABD9-24FF-E947-9700-209E2EBC8911}" type="pres">
      <dgm:prSet presAssocID="{2EF37478-E57D-BD4E-BBF1-309FD4D79886}" presName="sibTrans" presStyleLbl="sibTrans2D1" presStyleIdx="0" presStyleCnt="4"/>
      <dgm:spPr/>
    </dgm:pt>
    <dgm:pt modelId="{2EA280F0-C4F9-DA4C-A44D-4EFB3D861990}" type="pres">
      <dgm:prSet presAssocID="{2EF37478-E57D-BD4E-BBF1-309FD4D79886}" presName="connTx" presStyleLbl="sibTrans2D1" presStyleIdx="0" presStyleCnt="4"/>
      <dgm:spPr/>
    </dgm:pt>
    <dgm:pt modelId="{A74401BB-AFC8-1549-AB7B-CB8A0244BCD8}" type="pres">
      <dgm:prSet presAssocID="{F9619814-6602-2F4B-8499-162C39ADC12B}" presName="composite" presStyleCnt="0"/>
      <dgm:spPr/>
    </dgm:pt>
    <dgm:pt modelId="{90F38BDC-FE57-6845-985E-4C8295DE0FC6}" type="pres">
      <dgm:prSet presAssocID="{F9619814-6602-2F4B-8499-162C39ADC12B}" presName="imagSh" presStyleLbl="bgImgPlace1" presStyleIdx="1" presStyleCnt="5" custLinFactNeighborY="-3573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1C349822-F215-BE4F-AAEA-1ACE42E60451}" type="pres">
      <dgm:prSet presAssocID="{F9619814-6602-2F4B-8499-162C39ADC12B}" presName="txNode" presStyleLbl="node1" presStyleIdx="1" presStyleCnt="5">
        <dgm:presLayoutVars>
          <dgm:bulletEnabled val="1"/>
        </dgm:presLayoutVars>
      </dgm:prSet>
      <dgm:spPr/>
    </dgm:pt>
    <dgm:pt modelId="{18B80A19-992A-7D41-96E2-0984D678B461}" type="pres">
      <dgm:prSet presAssocID="{E5A96043-97ED-2141-AFE6-3C5E5A4F3828}" presName="sibTrans" presStyleLbl="sibTrans2D1" presStyleIdx="1" presStyleCnt="4"/>
      <dgm:spPr/>
    </dgm:pt>
    <dgm:pt modelId="{00E94CE1-BC99-2F41-9F1C-111FB5EEB5EC}" type="pres">
      <dgm:prSet presAssocID="{E5A96043-97ED-2141-AFE6-3C5E5A4F3828}" presName="connTx" presStyleLbl="sibTrans2D1" presStyleIdx="1" presStyleCnt="4"/>
      <dgm:spPr/>
    </dgm:pt>
    <dgm:pt modelId="{EFEE328D-47F4-FF4A-8DB9-20D2F8B336AE}" type="pres">
      <dgm:prSet presAssocID="{5A1DA3EE-5484-CD40-B44D-20CE0541DDD5}" presName="composite" presStyleCnt="0"/>
      <dgm:spPr/>
    </dgm:pt>
    <dgm:pt modelId="{108BFEED-4ADE-DF46-AEF9-61BA0FDA9301}" type="pres">
      <dgm:prSet presAssocID="{5A1DA3EE-5484-CD40-B44D-20CE0541DDD5}" presName="imagSh" presStyleLbl="bgImgPlace1" presStyleIdx="2" presStyleCnt="5" custLinFactNeighborY="-3573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4000" r="-4000"/>
          </a:stretch>
        </a:blipFill>
      </dgm:spPr>
    </dgm:pt>
    <dgm:pt modelId="{2F97E356-30D8-AD4F-A477-EC23363EFE7B}" type="pres">
      <dgm:prSet presAssocID="{5A1DA3EE-5484-CD40-B44D-20CE0541DDD5}" presName="txNode" presStyleLbl="node1" presStyleIdx="2" presStyleCnt="5">
        <dgm:presLayoutVars>
          <dgm:bulletEnabled val="1"/>
        </dgm:presLayoutVars>
      </dgm:prSet>
      <dgm:spPr/>
    </dgm:pt>
    <dgm:pt modelId="{8A4B45C6-AD6F-2B4E-B08F-7F4C669E83B5}" type="pres">
      <dgm:prSet presAssocID="{14C19ACA-5255-2F4A-912A-973069C0BFA9}" presName="sibTrans" presStyleLbl="sibTrans2D1" presStyleIdx="2" presStyleCnt="4"/>
      <dgm:spPr/>
    </dgm:pt>
    <dgm:pt modelId="{EA8BE267-E63F-2844-8F4B-215136CFFFF1}" type="pres">
      <dgm:prSet presAssocID="{14C19ACA-5255-2F4A-912A-973069C0BFA9}" presName="connTx" presStyleLbl="sibTrans2D1" presStyleIdx="2" presStyleCnt="4"/>
      <dgm:spPr/>
    </dgm:pt>
    <dgm:pt modelId="{6DA1A8D0-5765-2345-96ED-F47E8EC8E4E1}" type="pres">
      <dgm:prSet presAssocID="{BC354028-9CDD-6D4C-B5FF-DED4C158E7FB}" presName="composite" presStyleCnt="0"/>
      <dgm:spPr/>
    </dgm:pt>
    <dgm:pt modelId="{8E18EF1D-32C9-1B43-8B86-4BC241FFCA30}" type="pres">
      <dgm:prSet presAssocID="{BC354028-9CDD-6D4C-B5FF-DED4C158E7FB}" presName="imagSh" presStyleLbl="bgImgPlace1" presStyleIdx="3" presStyleCnt="5" custLinFactNeighborY="-35732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</dgm:pt>
    <dgm:pt modelId="{2DDF2C19-523D-934F-89E6-3CD5483CAF4D}" type="pres">
      <dgm:prSet presAssocID="{BC354028-9CDD-6D4C-B5FF-DED4C158E7FB}" presName="txNode" presStyleLbl="node1" presStyleIdx="3" presStyleCnt="5">
        <dgm:presLayoutVars>
          <dgm:bulletEnabled val="1"/>
        </dgm:presLayoutVars>
      </dgm:prSet>
      <dgm:spPr/>
    </dgm:pt>
    <dgm:pt modelId="{14B954F5-F6C4-3945-8879-0C6CE14C2A03}" type="pres">
      <dgm:prSet presAssocID="{AE4C28EE-0C63-CA45-BF43-C8DBAFBF0221}" presName="sibTrans" presStyleLbl="sibTrans2D1" presStyleIdx="3" presStyleCnt="4"/>
      <dgm:spPr/>
    </dgm:pt>
    <dgm:pt modelId="{26707393-5B3D-4845-886D-3595076262DC}" type="pres">
      <dgm:prSet presAssocID="{AE4C28EE-0C63-CA45-BF43-C8DBAFBF0221}" presName="connTx" presStyleLbl="sibTrans2D1" presStyleIdx="3" presStyleCnt="4"/>
      <dgm:spPr/>
    </dgm:pt>
    <dgm:pt modelId="{25F225BC-D8E2-3A41-825F-67CAA0AE8995}" type="pres">
      <dgm:prSet presAssocID="{7E605BB7-F723-7C46-A9FF-2FEE27CC60CA}" presName="composite" presStyleCnt="0"/>
      <dgm:spPr/>
    </dgm:pt>
    <dgm:pt modelId="{FA0954C8-8CAD-2748-A763-BC648B8ECB41}" type="pres">
      <dgm:prSet presAssocID="{7E605BB7-F723-7C46-A9FF-2FEE27CC60CA}" presName="imagSh" presStyleLbl="bgImgPlace1" presStyleIdx="4" presStyleCnt="5" custLinFactNeighborY="-35732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8000" r="-8000"/>
          </a:stretch>
        </a:blipFill>
      </dgm:spPr>
    </dgm:pt>
    <dgm:pt modelId="{EA3A46CA-E57F-F641-AA0D-A5E0CF2B398F}" type="pres">
      <dgm:prSet presAssocID="{7E605BB7-F723-7C46-A9FF-2FEE27CC60CA}" presName="txNode" presStyleLbl="node1" presStyleIdx="4" presStyleCnt="5">
        <dgm:presLayoutVars>
          <dgm:bulletEnabled val="1"/>
        </dgm:presLayoutVars>
      </dgm:prSet>
      <dgm:spPr/>
    </dgm:pt>
  </dgm:ptLst>
  <dgm:cxnLst>
    <dgm:cxn modelId="{02135809-36E7-DA4A-9AAC-8ADF3FABBD54}" type="presOf" srcId="{EA4BABFC-FCD7-5E49-B9FA-76203BD345FD}" destId="{2DDF2C19-523D-934F-89E6-3CD5483CAF4D}" srcOrd="0" destOrd="2" presId="urn:microsoft.com/office/officeart/2005/8/layout/hProcess10"/>
    <dgm:cxn modelId="{56E6190C-AF19-4348-8722-841B4834F6F8}" type="presOf" srcId="{14C19ACA-5255-2F4A-912A-973069C0BFA9}" destId="{8A4B45C6-AD6F-2B4E-B08F-7F4C669E83B5}" srcOrd="0" destOrd="0" presId="urn:microsoft.com/office/officeart/2005/8/layout/hProcess10"/>
    <dgm:cxn modelId="{6EA8840F-AEBF-6A46-A492-F5A066011013}" srcId="{8B74B498-60CA-DA4C-B2E0-89EA0B2384E1}" destId="{D8630CA1-2EF7-B04E-88CF-123B6D7C01AB}" srcOrd="0" destOrd="0" parTransId="{F7D06AC0-764A-644C-AEA0-FDF749BD0FD1}" sibTransId="{39D727B4-477B-D74B-BD4E-F7835ABAAC0F}"/>
    <dgm:cxn modelId="{5FE38010-6630-6548-B556-C160CD34D516}" type="presOf" srcId="{4B4343D1-CC03-6943-BF3C-D0DABB42CCD4}" destId="{1C349822-F215-BE4F-AAEA-1ACE42E60451}" srcOrd="0" destOrd="2" presId="urn:microsoft.com/office/officeart/2005/8/layout/hProcess10"/>
    <dgm:cxn modelId="{36EF0B1A-F551-F848-83D4-DF30716812E3}" type="presOf" srcId="{E5A96043-97ED-2141-AFE6-3C5E5A4F3828}" destId="{18B80A19-992A-7D41-96E2-0984D678B461}" srcOrd="0" destOrd="0" presId="urn:microsoft.com/office/officeart/2005/8/layout/hProcess10"/>
    <dgm:cxn modelId="{6030751C-677F-A848-8788-27604A6E7353}" type="presOf" srcId="{994C7315-1B2B-F74A-836B-B864D3BB4A8C}" destId="{A622FC4C-B5B1-1F4E-B736-C825E9E1C43B}" srcOrd="0" destOrd="2" presId="urn:microsoft.com/office/officeart/2005/8/layout/hProcess10"/>
    <dgm:cxn modelId="{0A88921C-9E03-2B48-BEDD-116DD295AB00}" srcId="{5A1DA3EE-5484-CD40-B44D-20CE0541DDD5}" destId="{13222E22-9722-AC41-9605-7AAAB59A79F4}" srcOrd="2" destOrd="0" parTransId="{6ED4DB5B-3931-BE4A-95D0-D9925732CECA}" sibTransId="{597CFB99-37B8-2747-BD63-F14B81B0DB5E}"/>
    <dgm:cxn modelId="{9102E81D-0F1A-104C-886C-D52781A8170F}" type="presOf" srcId="{BC354028-9CDD-6D4C-B5FF-DED4C158E7FB}" destId="{2DDF2C19-523D-934F-89E6-3CD5483CAF4D}" srcOrd="0" destOrd="0" presId="urn:microsoft.com/office/officeart/2005/8/layout/hProcess10"/>
    <dgm:cxn modelId="{4B49A724-BA9B-ED4D-A0BD-636477DF34DB}" type="presOf" srcId="{2EF37478-E57D-BD4E-BBF1-309FD4D79886}" destId="{90A8ABD9-24FF-E947-9700-209E2EBC8911}" srcOrd="0" destOrd="0" presId="urn:microsoft.com/office/officeart/2005/8/layout/hProcess10"/>
    <dgm:cxn modelId="{9863A525-0DB3-B049-B33A-82F74B26B9D1}" srcId="{D8630CA1-2EF7-B04E-88CF-123B6D7C01AB}" destId="{994C7315-1B2B-F74A-836B-B864D3BB4A8C}" srcOrd="0" destOrd="0" parTransId="{C8423F11-7F32-3C4A-8E3A-CA21A0D6C1EA}" sibTransId="{EAD8E1D8-DA0D-1546-BE4C-230DAEE94FFA}"/>
    <dgm:cxn modelId="{DECDCF27-D5F5-124F-ABAA-C7973407091D}" type="presOf" srcId="{AE4C28EE-0C63-CA45-BF43-C8DBAFBF0221}" destId="{26707393-5B3D-4845-886D-3595076262DC}" srcOrd="1" destOrd="0" presId="urn:microsoft.com/office/officeart/2005/8/layout/hProcess10"/>
    <dgm:cxn modelId="{6E66512B-B9DE-0D45-BE08-C7E143B6DD8B}" type="presOf" srcId="{AE4C28EE-0C63-CA45-BF43-C8DBAFBF0221}" destId="{14B954F5-F6C4-3945-8879-0C6CE14C2A03}" srcOrd="0" destOrd="0" presId="urn:microsoft.com/office/officeart/2005/8/layout/hProcess10"/>
    <dgm:cxn modelId="{88A29536-A9FF-884D-8DBE-F28F6EF672AE}" srcId="{BC354028-9CDD-6D4C-B5FF-DED4C158E7FB}" destId="{B41358F5-DC63-AD48-BEDD-7C28CBA197E3}" srcOrd="2" destOrd="0" parTransId="{72F421D0-4BA0-4E42-9473-0B630B787076}" sibTransId="{878BD05E-A221-0740-B24C-797522B04BB0}"/>
    <dgm:cxn modelId="{190B6848-515B-8F4B-A849-DD205DE7D204}" type="presOf" srcId="{13222E22-9722-AC41-9605-7AAAB59A79F4}" destId="{2F97E356-30D8-AD4F-A477-EC23363EFE7B}" srcOrd="0" destOrd="3" presId="urn:microsoft.com/office/officeart/2005/8/layout/hProcess10"/>
    <dgm:cxn modelId="{6B1D924B-FDA8-DD40-B749-381B14F2C397}" type="presOf" srcId="{E052C3B5-F2AB-AF4C-AA36-522881900DA8}" destId="{EA3A46CA-E57F-F641-AA0D-A5E0CF2B398F}" srcOrd="0" destOrd="1" presId="urn:microsoft.com/office/officeart/2005/8/layout/hProcess10"/>
    <dgm:cxn modelId="{CAC97553-4464-9D43-83C7-ADC77B84DF9A}" type="presOf" srcId="{6387CC12-D129-DA4A-92C3-FCCA0370BA2C}" destId="{2DDF2C19-523D-934F-89E6-3CD5483CAF4D}" srcOrd="0" destOrd="1" presId="urn:microsoft.com/office/officeart/2005/8/layout/hProcess10"/>
    <dgm:cxn modelId="{EC71B55A-1EF9-EF45-965F-2E22342F6FB4}" type="presOf" srcId="{600C861F-C9E3-6046-9007-6BD9BD2639F1}" destId="{A622FC4C-B5B1-1F4E-B736-C825E9E1C43B}" srcOrd="0" destOrd="3" presId="urn:microsoft.com/office/officeart/2005/8/layout/hProcess10"/>
    <dgm:cxn modelId="{48647D5D-024F-4544-8763-91E1FBA891A7}" srcId="{5A1DA3EE-5484-CD40-B44D-20CE0541DDD5}" destId="{8105923A-5284-E446-BD53-E185A779083F}" srcOrd="1" destOrd="0" parTransId="{B8F02E44-86AD-C54A-BDC0-AA372C4D1AF3}" sibTransId="{F96524F2-3794-A041-A959-B7613B99182B}"/>
    <dgm:cxn modelId="{003F7B65-F9CC-8D49-AEEE-D34A0A54F798}" type="presOf" srcId="{F24997D4-DC10-DF4D-9036-9D7761FA9AF2}" destId="{2F97E356-30D8-AD4F-A477-EC23363EFE7B}" srcOrd="0" destOrd="1" presId="urn:microsoft.com/office/officeart/2005/8/layout/hProcess10"/>
    <dgm:cxn modelId="{82240876-8F76-BA4F-92BF-E6496DBB348E}" srcId="{5A1DA3EE-5484-CD40-B44D-20CE0541DDD5}" destId="{F24997D4-DC10-DF4D-9036-9D7761FA9AF2}" srcOrd="0" destOrd="0" parTransId="{B8A17028-063C-7149-BA14-6A05486FFA89}" sibTransId="{3E90FE16-B247-614C-BAFF-AA68C43984B1}"/>
    <dgm:cxn modelId="{B9FA2D7F-A731-E34D-9B82-4E26491392FA}" srcId="{CB40CCAF-90B3-3847-B085-C817D92D1DA6}" destId="{BC354028-9CDD-6D4C-B5FF-DED4C158E7FB}" srcOrd="3" destOrd="0" parTransId="{52695C52-9CE3-9D4F-A336-D9F3176720CF}" sibTransId="{AE4C28EE-0C63-CA45-BF43-C8DBAFBF0221}"/>
    <dgm:cxn modelId="{90139681-6363-F341-A328-5563F6B87934}" srcId="{CB40CCAF-90B3-3847-B085-C817D92D1DA6}" destId="{7E605BB7-F723-7C46-A9FF-2FEE27CC60CA}" srcOrd="4" destOrd="0" parTransId="{F78D1BDE-E2BD-8047-8512-9676B1D06E10}" sibTransId="{708E0BDD-D1C9-C245-A892-2C53F2103AA9}"/>
    <dgm:cxn modelId="{9D3A7782-6CF8-BB44-8F15-7C0325CB0C99}" srcId="{CB40CCAF-90B3-3847-B085-C817D92D1DA6}" destId="{8B74B498-60CA-DA4C-B2E0-89EA0B2384E1}" srcOrd="0" destOrd="0" parTransId="{BA31C66B-68ED-EC4C-985C-039970B980D6}" sibTransId="{2EF37478-E57D-BD4E-BBF1-309FD4D79886}"/>
    <dgm:cxn modelId="{363C488A-D395-F14E-A6F4-C24B6EAD9A91}" srcId="{7E605BB7-F723-7C46-A9FF-2FEE27CC60CA}" destId="{E052C3B5-F2AB-AF4C-AA36-522881900DA8}" srcOrd="0" destOrd="0" parTransId="{0655B18D-90A0-5747-95EF-4F591BE91582}" sibTransId="{C0FF9053-6F91-7E46-9069-BDD90A1C1BF7}"/>
    <dgm:cxn modelId="{1CC9B38C-047A-1A4D-8CA7-079B3292CD73}" type="presOf" srcId="{7E605BB7-F723-7C46-A9FF-2FEE27CC60CA}" destId="{EA3A46CA-E57F-F641-AA0D-A5E0CF2B398F}" srcOrd="0" destOrd="0" presId="urn:microsoft.com/office/officeart/2005/8/layout/hProcess10"/>
    <dgm:cxn modelId="{571E6E8E-DBDD-C741-AC91-8F19C5D7353B}" srcId="{D8630CA1-2EF7-B04E-88CF-123B6D7C01AB}" destId="{46268817-CA18-A141-8435-E537C7960807}" srcOrd="3" destOrd="0" parTransId="{64BE211B-FCF8-DC49-BB1A-68DBB02B366D}" sibTransId="{611FFE2C-23BC-8E4A-A11A-6C3806C06DCE}"/>
    <dgm:cxn modelId="{40587191-D316-324E-A992-8514A91B0699}" srcId="{CB40CCAF-90B3-3847-B085-C817D92D1DA6}" destId="{5A1DA3EE-5484-CD40-B44D-20CE0541DDD5}" srcOrd="2" destOrd="0" parTransId="{B4E1DF11-B4CE-AC48-8384-11392A12DA1F}" sibTransId="{14C19ACA-5255-2F4A-912A-973069C0BFA9}"/>
    <dgm:cxn modelId="{DF7AE59E-C248-204B-B8F2-4564F6321DEB}" type="presOf" srcId="{B41358F5-DC63-AD48-BEDD-7C28CBA197E3}" destId="{2DDF2C19-523D-934F-89E6-3CD5483CAF4D}" srcOrd="0" destOrd="3" presId="urn:microsoft.com/office/officeart/2005/8/layout/hProcess10"/>
    <dgm:cxn modelId="{43E0DFA5-4FFE-1740-A2EE-C79CD69EBA1C}" srcId="{BC354028-9CDD-6D4C-B5FF-DED4C158E7FB}" destId="{6387CC12-D129-DA4A-92C3-FCCA0370BA2C}" srcOrd="0" destOrd="0" parTransId="{936AB7E7-C570-9245-9E83-8883411ADE41}" sibTransId="{690FFDC6-916A-6140-AACA-92B3AA654A6A}"/>
    <dgm:cxn modelId="{851257A9-8578-A947-BE5D-88D83CD74072}" type="presOf" srcId="{5A1DA3EE-5484-CD40-B44D-20CE0541DDD5}" destId="{2F97E356-30D8-AD4F-A477-EC23363EFE7B}" srcOrd="0" destOrd="0" presId="urn:microsoft.com/office/officeart/2005/8/layout/hProcess10"/>
    <dgm:cxn modelId="{3BACFBAF-FC9D-5E4B-9257-710DDDEC9513}" type="presOf" srcId="{8105923A-5284-E446-BD53-E185A779083F}" destId="{2F97E356-30D8-AD4F-A477-EC23363EFE7B}" srcOrd="0" destOrd="2" presId="urn:microsoft.com/office/officeart/2005/8/layout/hProcess10"/>
    <dgm:cxn modelId="{406EB5B3-9059-844E-8EF9-C6B078C7D19D}" type="presOf" srcId="{8B74B498-60CA-DA4C-B2E0-89EA0B2384E1}" destId="{A622FC4C-B5B1-1F4E-B736-C825E9E1C43B}" srcOrd="0" destOrd="0" presId="urn:microsoft.com/office/officeart/2005/8/layout/hProcess10"/>
    <dgm:cxn modelId="{77C6FDB4-D545-8E4B-80E4-F0228B9DBB35}" type="presOf" srcId="{D8630CA1-2EF7-B04E-88CF-123B6D7C01AB}" destId="{A622FC4C-B5B1-1F4E-B736-C825E9E1C43B}" srcOrd="0" destOrd="1" presId="urn:microsoft.com/office/officeart/2005/8/layout/hProcess10"/>
    <dgm:cxn modelId="{5CD17ABF-9B37-064E-957A-8016B0EF4092}" type="presOf" srcId="{F9619814-6602-2F4B-8499-162C39ADC12B}" destId="{1C349822-F215-BE4F-AAEA-1ACE42E60451}" srcOrd="0" destOrd="0" presId="urn:microsoft.com/office/officeart/2005/8/layout/hProcess10"/>
    <dgm:cxn modelId="{1C8B0DC7-1779-6740-953A-45E22F9D16B6}" type="presOf" srcId="{2EF37478-E57D-BD4E-BBF1-309FD4D79886}" destId="{2EA280F0-C4F9-DA4C-A44D-4EFB3D861990}" srcOrd="1" destOrd="0" presId="urn:microsoft.com/office/officeart/2005/8/layout/hProcess10"/>
    <dgm:cxn modelId="{26154FC7-A15E-0F41-BDF0-CD0E4CF690DA}" type="presOf" srcId="{A4EBFB5F-12E8-294A-9F57-6B010A9EF649}" destId="{A622FC4C-B5B1-1F4E-B736-C825E9E1C43B}" srcOrd="0" destOrd="4" presId="urn:microsoft.com/office/officeart/2005/8/layout/hProcess10"/>
    <dgm:cxn modelId="{3C848ACE-A733-5F40-BACC-B3FC2D445299}" type="presOf" srcId="{3A3C6E47-0CC5-A944-96B4-81572E694BDA}" destId="{1C349822-F215-BE4F-AAEA-1ACE42E60451}" srcOrd="0" destOrd="1" presId="urn:microsoft.com/office/officeart/2005/8/layout/hProcess10"/>
    <dgm:cxn modelId="{28AEBAD6-C769-AF4B-B27B-6E923A134397}" type="presOf" srcId="{A3A2A111-6959-434F-9D22-85F9548CB6DC}" destId="{EA3A46CA-E57F-F641-AA0D-A5E0CF2B398F}" srcOrd="0" destOrd="2" presId="urn:microsoft.com/office/officeart/2005/8/layout/hProcess10"/>
    <dgm:cxn modelId="{4AE8BFD9-3543-F841-A1E6-961BA8E00F92}" type="presOf" srcId="{46268817-CA18-A141-8435-E537C7960807}" destId="{A622FC4C-B5B1-1F4E-B736-C825E9E1C43B}" srcOrd="0" destOrd="5" presId="urn:microsoft.com/office/officeart/2005/8/layout/hProcess10"/>
    <dgm:cxn modelId="{4BD7E2DD-17EE-8249-BBB0-AE6E356C167A}" srcId="{BC354028-9CDD-6D4C-B5FF-DED4C158E7FB}" destId="{EA4BABFC-FCD7-5E49-B9FA-76203BD345FD}" srcOrd="1" destOrd="0" parTransId="{47C71AAD-55AD-8F4C-B8E3-D519905D6E45}" sibTransId="{F6DA9D35-B6FD-7542-80D3-420C55D4A2B6}"/>
    <dgm:cxn modelId="{BC3233E5-5291-7E41-953C-38C1A5C70BA1}" srcId="{7E605BB7-F723-7C46-A9FF-2FEE27CC60CA}" destId="{A3A2A111-6959-434F-9D22-85F9548CB6DC}" srcOrd="1" destOrd="0" parTransId="{A15EA3C2-B3C0-1448-8640-4153894B2A83}" sibTransId="{551631A5-50B7-BC42-B3E4-D79A5D693286}"/>
    <dgm:cxn modelId="{955040E9-60A3-7C4E-A35A-7A57601BA5DE}" type="presOf" srcId="{14C19ACA-5255-2F4A-912A-973069C0BFA9}" destId="{EA8BE267-E63F-2844-8F4B-215136CFFFF1}" srcOrd="1" destOrd="0" presId="urn:microsoft.com/office/officeart/2005/8/layout/hProcess10"/>
    <dgm:cxn modelId="{7EA3D1EF-FACF-5C44-9707-A90856038F30}" srcId="{F9619814-6602-2F4B-8499-162C39ADC12B}" destId="{4B4343D1-CC03-6943-BF3C-D0DABB42CCD4}" srcOrd="1" destOrd="0" parTransId="{8C01655F-66BB-7C43-94DD-EB3B3543A334}" sibTransId="{01DE7F98-D297-4048-9D3D-F2362B25B13C}"/>
    <dgm:cxn modelId="{2C9EE0F4-0936-9E45-AF04-E23EC666682A}" srcId="{CB40CCAF-90B3-3847-B085-C817D92D1DA6}" destId="{F9619814-6602-2F4B-8499-162C39ADC12B}" srcOrd="1" destOrd="0" parTransId="{4C4AC118-EE2E-4349-84F9-F08BB6D7CD50}" sibTransId="{E5A96043-97ED-2141-AFE6-3C5E5A4F3828}"/>
    <dgm:cxn modelId="{41100CF5-D233-DB44-8192-566E56617647}" srcId="{F9619814-6602-2F4B-8499-162C39ADC12B}" destId="{3A3C6E47-0CC5-A944-96B4-81572E694BDA}" srcOrd="0" destOrd="0" parTransId="{8419ADB7-2310-7C48-A5D3-7EF0F4871389}" sibTransId="{34EEC658-952F-4D47-9FC8-DDB6CA8C9A96}"/>
    <dgm:cxn modelId="{80FA15F5-BC80-0E4D-AFA8-F8F37403B7EA}" srcId="{D8630CA1-2EF7-B04E-88CF-123B6D7C01AB}" destId="{A4EBFB5F-12E8-294A-9F57-6B010A9EF649}" srcOrd="2" destOrd="0" parTransId="{B3A91F41-727C-B346-913A-DE215F654E40}" sibTransId="{D1E0CB3F-FAEC-BC4E-A1F3-5AD1E8C70F7C}"/>
    <dgm:cxn modelId="{7B2B84F5-B04A-8041-8077-2AA072E20869}" type="presOf" srcId="{CB40CCAF-90B3-3847-B085-C817D92D1DA6}" destId="{ADAAD4F0-7645-5D46-B283-5AA9ABF5EF39}" srcOrd="0" destOrd="0" presId="urn:microsoft.com/office/officeart/2005/8/layout/hProcess10"/>
    <dgm:cxn modelId="{FDF3B5F5-A9E4-494B-96D0-A66B49CAB44F}" srcId="{D8630CA1-2EF7-B04E-88CF-123B6D7C01AB}" destId="{600C861F-C9E3-6046-9007-6BD9BD2639F1}" srcOrd="1" destOrd="0" parTransId="{6148CEC2-82F8-0649-A9DC-19F1E961687F}" sibTransId="{719D6E8C-E3E9-2742-A3E7-4D2F0B8C3113}"/>
    <dgm:cxn modelId="{CFE1D2F5-98B3-AB42-9FFC-ABC22DC456B5}" type="presOf" srcId="{E5A96043-97ED-2141-AFE6-3C5E5A4F3828}" destId="{00E94CE1-BC99-2F41-9F1C-111FB5EEB5EC}" srcOrd="1" destOrd="0" presId="urn:microsoft.com/office/officeart/2005/8/layout/hProcess10"/>
    <dgm:cxn modelId="{E530DFAA-34AA-6849-9E7D-9C10642C1B23}" type="presParOf" srcId="{ADAAD4F0-7645-5D46-B283-5AA9ABF5EF39}" destId="{63055D48-2589-224C-8563-E0269191E683}" srcOrd="0" destOrd="0" presId="urn:microsoft.com/office/officeart/2005/8/layout/hProcess10"/>
    <dgm:cxn modelId="{F290CFCF-2A05-5245-8B4E-4A94D3366EC0}" type="presParOf" srcId="{63055D48-2589-224C-8563-E0269191E683}" destId="{F55628C6-82B4-D84C-9DBC-EA84D30A2397}" srcOrd="0" destOrd="0" presId="urn:microsoft.com/office/officeart/2005/8/layout/hProcess10"/>
    <dgm:cxn modelId="{A54C9424-203B-A34F-8047-DF5C38FA6DB6}" type="presParOf" srcId="{63055D48-2589-224C-8563-E0269191E683}" destId="{A622FC4C-B5B1-1F4E-B736-C825E9E1C43B}" srcOrd="1" destOrd="0" presId="urn:microsoft.com/office/officeart/2005/8/layout/hProcess10"/>
    <dgm:cxn modelId="{EAF12D00-645B-C14F-AAB6-9793B440070D}" type="presParOf" srcId="{ADAAD4F0-7645-5D46-B283-5AA9ABF5EF39}" destId="{90A8ABD9-24FF-E947-9700-209E2EBC8911}" srcOrd="1" destOrd="0" presId="urn:microsoft.com/office/officeart/2005/8/layout/hProcess10"/>
    <dgm:cxn modelId="{7472AE47-5974-5B43-9458-AEE34949F4EC}" type="presParOf" srcId="{90A8ABD9-24FF-E947-9700-209E2EBC8911}" destId="{2EA280F0-C4F9-DA4C-A44D-4EFB3D861990}" srcOrd="0" destOrd="0" presId="urn:microsoft.com/office/officeart/2005/8/layout/hProcess10"/>
    <dgm:cxn modelId="{A476766B-3711-AA43-B4A6-D8BD3F243ECD}" type="presParOf" srcId="{ADAAD4F0-7645-5D46-B283-5AA9ABF5EF39}" destId="{A74401BB-AFC8-1549-AB7B-CB8A0244BCD8}" srcOrd="2" destOrd="0" presId="urn:microsoft.com/office/officeart/2005/8/layout/hProcess10"/>
    <dgm:cxn modelId="{540C5654-FBEE-3141-AEFE-BD88E53C0D73}" type="presParOf" srcId="{A74401BB-AFC8-1549-AB7B-CB8A0244BCD8}" destId="{90F38BDC-FE57-6845-985E-4C8295DE0FC6}" srcOrd="0" destOrd="0" presId="urn:microsoft.com/office/officeart/2005/8/layout/hProcess10"/>
    <dgm:cxn modelId="{BBD18333-9F2A-0A42-B737-999DAAB98AF4}" type="presParOf" srcId="{A74401BB-AFC8-1549-AB7B-CB8A0244BCD8}" destId="{1C349822-F215-BE4F-AAEA-1ACE42E60451}" srcOrd="1" destOrd="0" presId="urn:microsoft.com/office/officeart/2005/8/layout/hProcess10"/>
    <dgm:cxn modelId="{FE6A9F64-2079-5049-9221-8A810E6BFB3A}" type="presParOf" srcId="{ADAAD4F0-7645-5D46-B283-5AA9ABF5EF39}" destId="{18B80A19-992A-7D41-96E2-0984D678B461}" srcOrd="3" destOrd="0" presId="urn:microsoft.com/office/officeart/2005/8/layout/hProcess10"/>
    <dgm:cxn modelId="{52AFCA6B-C2B2-8C48-BA45-79A21802C578}" type="presParOf" srcId="{18B80A19-992A-7D41-96E2-0984D678B461}" destId="{00E94CE1-BC99-2F41-9F1C-111FB5EEB5EC}" srcOrd="0" destOrd="0" presId="urn:microsoft.com/office/officeart/2005/8/layout/hProcess10"/>
    <dgm:cxn modelId="{81638321-5EEF-0A42-9A93-C2FE2B5C5D3A}" type="presParOf" srcId="{ADAAD4F0-7645-5D46-B283-5AA9ABF5EF39}" destId="{EFEE328D-47F4-FF4A-8DB9-20D2F8B336AE}" srcOrd="4" destOrd="0" presId="urn:microsoft.com/office/officeart/2005/8/layout/hProcess10"/>
    <dgm:cxn modelId="{E9446AAE-C92B-E147-AEE0-B9C79F637E0D}" type="presParOf" srcId="{EFEE328D-47F4-FF4A-8DB9-20D2F8B336AE}" destId="{108BFEED-4ADE-DF46-AEF9-61BA0FDA9301}" srcOrd="0" destOrd="0" presId="urn:microsoft.com/office/officeart/2005/8/layout/hProcess10"/>
    <dgm:cxn modelId="{2D177EFB-7AD4-EC43-9D66-5E5818B1DAB0}" type="presParOf" srcId="{EFEE328D-47F4-FF4A-8DB9-20D2F8B336AE}" destId="{2F97E356-30D8-AD4F-A477-EC23363EFE7B}" srcOrd="1" destOrd="0" presId="urn:microsoft.com/office/officeart/2005/8/layout/hProcess10"/>
    <dgm:cxn modelId="{4C7973E6-F230-F84A-8E3C-BE9204C98C7E}" type="presParOf" srcId="{ADAAD4F0-7645-5D46-B283-5AA9ABF5EF39}" destId="{8A4B45C6-AD6F-2B4E-B08F-7F4C669E83B5}" srcOrd="5" destOrd="0" presId="urn:microsoft.com/office/officeart/2005/8/layout/hProcess10"/>
    <dgm:cxn modelId="{621FDBC7-2F61-5F4C-A03A-76E1AF0D941F}" type="presParOf" srcId="{8A4B45C6-AD6F-2B4E-B08F-7F4C669E83B5}" destId="{EA8BE267-E63F-2844-8F4B-215136CFFFF1}" srcOrd="0" destOrd="0" presId="urn:microsoft.com/office/officeart/2005/8/layout/hProcess10"/>
    <dgm:cxn modelId="{DC0832E0-9917-D049-AFDE-FD5F80EDF7CE}" type="presParOf" srcId="{ADAAD4F0-7645-5D46-B283-5AA9ABF5EF39}" destId="{6DA1A8D0-5765-2345-96ED-F47E8EC8E4E1}" srcOrd="6" destOrd="0" presId="urn:microsoft.com/office/officeart/2005/8/layout/hProcess10"/>
    <dgm:cxn modelId="{68E56F97-F9E2-7949-95C4-37D150D93F9D}" type="presParOf" srcId="{6DA1A8D0-5765-2345-96ED-F47E8EC8E4E1}" destId="{8E18EF1D-32C9-1B43-8B86-4BC241FFCA30}" srcOrd="0" destOrd="0" presId="urn:microsoft.com/office/officeart/2005/8/layout/hProcess10"/>
    <dgm:cxn modelId="{62962E93-6984-F343-883F-71786B516AE4}" type="presParOf" srcId="{6DA1A8D0-5765-2345-96ED-F47E8EC8E4E1}" destId="{2DDF2C19-523D-934F-89E6-3CD5483CAF4D}" srcOrd="1" destOrd="0" presId="urn:microsoft.com/office/officeart/2005/8/layout/hProcess10"/>
    <dgm:cxn modelId="{5ADCEFF8-0300-0443-9792-9705A053C15C}" type="presParOf" srcId="{ADAAD4F0-7645-5D46-B283-5AA9ABF5EF39}" destId="{14B954F5-F6C4-3945-8879-0C6CE14C2A03}" srcOrd="7" destOrd="0" presId="urn:microsoft.com/office/officeart/2005/8/layout/hProcess10"/>
    <dgm:cxn modelId="{C1F46C6B-A10E-674B-8960-E1EFE32E39B0}" type="presParOf" srcId="{14B954F5-F6C4-3945-8879-0C6CE14C2A03}" destId="{26707393-5B3D-4845-886D-3595076262DC}" srcOrd="0" destOrd="0" presId="urn:microsoft.com/office/officeart/2005/8/layout/hProcess10"/>
    <dgm:cxn modelId="{6E314273-02C5-0F4C-893B-04DEDCF9CD50}" type="presParOf" srcId="{ADAAD4F0-7645-5D46-B283-5AA9ABF5EF39}" destId="{25F225BC-D8E2-3A41-825F-67CAA0AE8995}" srcOrd="8" destOrd="0" presId="urn:microsoft.com/office/officeart/2005/8/layout/hProcess10"/>
    <dgm:cxn modelId="{D8823E9B-91EB-5640-A1E0-D024601C5ADD}" type="presParOf" srcId="{25F225BC-D8E2-3A41-825F-67CAA0AE8995}" destId="{FA0954C8-8CAD-2748-A763-BC648B8ECB41}" srcOrd="0" destOrd="0" presId="urn:microsoft.com/office/officeart/2005/8/layout/hProcess10"/>
    <dgm:cxn modelId="{D45DBA23-A348-744D-83B6-A3C548EA3A59}" type="presParOf" srcId="{25F225BC-D8E2-3A41-825F-67CAA0AE8995}" destId="{EA3A46CA-E57F-F641-AA0D-A5E0CF2B398F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499BCE-B5E8-F64E-975F-D215960217B1}">
      <dsp:nvSpPr>
        <dsp:cNvPr id="0" name=""/>
        <dsp:cNvSpPr/>
      </dsp:nvSpPr>
      <dsp:spPr>
        <a:xfrm rot="5400000">
          <a:off x="311547" y="-37457"/>
          <a:ext cx="1173478" cy="1254569"/>
        </a:xfrm>
        <a:prstGeom prst="chevron">
          <a:avLst/>
        </a:prstGeom>
        <a:solidFill>
          <a:srgbClr val="0070C0"/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coleta</a:t>
          </a:r>
          <a:endParaRPr lang="pt-BR" sz="1800" kern="1200" dirty="0"/>
        </a:p>
      </dsp:txBody>
      <dsp:txXfrm rot="-5400000">
        <a:off x="271002" y="3088"/>
        <a:ext cx="1254569" cy="1173478"/>
      </dsp:txXfrm>
    </dsp:sp>
    <dsp:sp modelId="{F2185324-D77B-114D-AE79-DE1525D25314}">
      <dsp:nvSpPr>
        <dsp:cNvPr id="0" name=""/>
        <dsp:cNvSpPr/>
      </dsp:nvSpPr>
      <dsp:spPr>
        <a:xfrm rot="5400000">
          <a:off x="5487997" y="-2738395"/>
          <a:ext cx="762761" cy="624572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406911-FC57-1240-B098-1FA7F0404C6A}">
      <dsp:nvSpPr>
        <dsp:cNvPr id="0" name=""/>
        <dsp:cNvSpPr/>
      </dsp:nvSpPr>
      <dsp:spPr>
        <a:xfrm rot="5400000">
          <a:off x="311547" y="934815"/>
          <a:ext cx="1173478" cy="1254569"/>
        </a:xfrm>
        <a:prstGeom prst="chevron">
          <a:avLst/>
        </a:prstGeom>
        <a:solidFill>
          <a:srgbClr val="00B050"/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análise</a:t>
          </a:r>
          <a:endParaRPr lang="pt-BR" sz="1800" kern="1200" dirty="0"/>
        </a:p>
      </dsp:txBody>
      <dsp:txXfrm rot="-5400000">
        <a:off x="271002" y="975360"/>
        <a:ext cx="1254569" cy="1173478"/>
      </dsp:txXfrm>
    </dsp:sp>
    <dsp:sp modelId="{4F8AE152-FB27-AE49-9BD7-247B0477D9F8}">
      <dsp:nvSpPr>
        <dsp:cNvPr id="0" name=""/>
        <dsp:cNvSpPr/>
      </dsp:nvSpPr>
      <dsp:spPr>
        <a:xfrm rot="5400000">
          <a:off x="5528925" y="-1290468"/>
          <a:ext cx="762761" cy="53170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60BEF1-B8F8-E64F-BC2C-EDDF7D8CF147}">
      <dsp:nvSpPr>
        <dsp:cNvPr id="0" name=""/>
        <dsp:cNvSpPr/>
      </dsp:nvSpPr>
      <dsp:spPr>
        <a:xfrm rot="5400000">
          <a:off x="311547" y="1907087"/>
          <a:ext cx="1173478" cy="1254569"/>
        </a:xfrm>
        <a:prstGeom prst="chevron">
          <a:avLst/>
        </a:prstGeom>
        <a:solidFill>
          <a:srgbClr val="7030A0"/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resultados</a:t>
          </a:r>
          <a:endParaRPr lang="pt-BR" sz="1900" kern="1200" dirty="0"/>
        </a:p>
      </dsp:txBody>
      <dsp:txXfrm rot="-5400000">
        <a:off x="271002" y="1947632"/>
        <a:ext cx="1254569" cy="1173478"/>
      </dsp:txXfrm>
    </dsp:sp>
    <dsp:sp modelId="{8AA4941F-6944-824A-B7D1-46B076DDFACA}">
      <dsp:nvSpPr>
        <dsp:cNvPr id="0" name=""/>
        <dsp:cNvSpPr/>
      </dsp:nvSpPr>
      <dsp:spPr>
        <a:xfrm rot="5400000">
          <a:off x="5569946" y="-814319"/>
          <a:ext cx="763162" cy="62644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5628C6-82B4-D84C-9DBC-EA84D30A2397}">
      <dsp:nvSpPr>
        <dsp:cNvPr id="0" name=""/>
        <dsp:cNvSpPr/>
      </dsp:nvSpPr>
      <dsp:spPr>
        <a:xfrm>
          <a:off x="5747" y="7127"/>
          <a:ext cx="1343597" cy="134359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4000" r="-4000"/>
          </a:stretch>
        </a:blipFill>
        <a:ln>
          <a:solidFill>
            <a:schemeClr val="accent1"/>
          </a:solidFill>
        </a:ln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A622FC4C-B5B1-1F4E-B736-C825E9E1C43B}">
      <dsp:nvSpPr>
        <dsp:cNvPr id="0" name=""/>
        <dsp:cNvSpPr/>
      </dsp:nvSpPr>
      <dsp:spPr>
        <a:xfrm>
          <a:off x="224472" y="1293380"/>
          <a:ext cx="1343597" cy="13435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>
              <a:solidFill>
                <a:srgbClr val="92D050"/>
              </a:solidFill>
            </a:rPr>
            <a:t>Desenho experimental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/>
            <a:t>Definição de:</a:t>
          </a:r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kern="1200" dirty="0"/>
            <a:t>amostragem</a:t>
          </a:r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kern="1200" dirty="0"/>
            <a:t>prazos e custos</a:t>
          </a:r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kern="1200" dirty="0"/>
            <a:t>análise estatística</a:t>
          </a:r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kern="1200" dirty="0"/>
            <a:t>etc.</a:t>
          </a:r>
        </a:p>
      </dsp:txBody>
      <dsp:txXfrm>
        <a:off x="263825" y="1332733"/>
        <a:ext cx="1264891" cy="1264891"/>
      </dsp:txXfrm>
    </dsp:sp>
    <dsp:sp modelId="{90A8ABD9-24FF-E947-9700-209E2EBC8911}">
      <dsp:nvSpPr>
        <dsp:cNvPr id="0" name=""/>
        <dsp:cNvSpPr/>
      </dsp:nvSpPr>
      <dsp:spPr>
        <a:xfrm>
          <a:off x="1608151" y="517502"/>
          <a:ext cx="258806" cy="32284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300" kern="1200"/>
        </a:p>
      </dsp:txBody>
      <dsp:txXfrm>
        <a:off x="1608151" y="582071"/>
        <a:ext cx="181164" cy="193709"/>
      </dsp:txXfrm>
    </dsp:sp>
    <dsp:sp modelId="{90F38BDC-FE57-6845-985E-4C8295DE0FC6}">
      <dsp:nvSpPr>
        <dsp:cNvPr id="0" name=""/>
        <dsp:cNvSpPr/>
      </dsp:nvSpPr>
      <dsp:spPr>
        <a:xfrm>
          <a:off x="2088792" y="7127"/>
          <a:ext cx="1343597" cy="134359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C349822-F215-BE4F-AAEA-1ACE42E60451}">
      <dsp:nvSpPr>
        <dsp:cNvPr id="0" name=""/>
        <dsp:cNvSpPr/>
      </dsp:nvSpPr>
      <dsp:spPr>
        <a:xfrm>
          <a:off x="2307518" y="1293380"/>
          <a:ext cx="1343597" cy="13435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>
              <a:solidFill>
                <a:srgbClr val="92D050"/>
              </a:solidFill>
            </a:rPr>
            <a:t>Coleta e manutenção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/>
            <a:t>Arquivo de dados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/>
            <a:t>Controle de erros e inconsistências</a:t>
          </a:r>
        </a:p>
      </dsp:txBody>
      <dsp:txXfrm>
        <a:off x="2346871" y="1332733"/>
        <a:ext cx="1264891" cy="1264891"/>
      </dsp:txXfrm>
    </dsp:sp>
    <dsp:sp modelId="{18B80A19-992A-7D41-96E2-0984D678B461}">
      <dsp:nvSpPr>
        <dsp:cNvPr id="0" name=""/>
        <dsp:cNvSpPr/>
      </dsp:nvSpPr>
      <dsp:spPr>
        <a:xfrm>
          <a:off x="3691197" y="517502"/>
          <a:ext cx="258806" cy="32284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300" kern="1200"/>
        </a:p>
      </dsp:txBody>
      <dsp:txXfrm>
        <a:off x="3691197" y="582071"/>
        <a:ext cx="181164" cy="193709"/>
      </dsp:txXfrm>
    </dsp:sp>
    <dsp:sp modelId="{108BFEED-4ADE-DF46-AEF9-61BA0FDA9301}">
      <dsp:nvSpPr>
        <dsp:cNvPr id="0" name=""/>
        <dsp:cNvSpPr/>
      </dsp:nvSpPr>
      <dsp:spPr>
        <a:xfrm>
          <a:off x="4171838" y="7127"/>
          <a:ext cx="1343597" cy="134359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4000" r="-4000"/>
          </a:stretch>
        </a:blip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F97E356-30D8-AD4F-A477-EC23363EFE7B}">
      <dsp:nvSpPr>
        <dsp:cNvPr id="0" name=""/>
        <dsp:cNvSpPr/>
      </dsp:nvSpPr>
      <dsp:spPr>
        <a:xfrm>
          <a:off x="4390563" y="1293380"/>
          <a:ext cx="1343597" cy="13435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solidFill>
                <a:srgbClr val="92D050"/>
              </a:solidFill>
            </a:rPr>
            <a:t>Análise preliminar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/>
            <a:t>Sumários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/>
            <a:t>Gráficos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/>
            <a:t>Correlações</a:t>
          </a:r>
        </a:p>
      </dsp:txBody>
      <dsp:txXfrm>
        <a:off x="4429916" y="1332733"/>
        <a:ext cx="1264891" cy="1264891"/>
      </dsp:txXfrm>
    </dsp:sp>
    <dsp:sp modelId="{8A4B45C6-AD6F-2B4E-B08F-7F4C669E83B5}">
      <dsp:nvSpPr>
        <dsp:cNvPr id="0" name=""/>
        <dsp:cNvSpPr/>
      </dsp:nvSpPr>
      <dsp:spPr>
        <a:xfrm>
          <a:off x="5774243" y="517502"/>
          <a:ext cx="258806" cy="32284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300" kern="1200"/>
        </a:p>
      </dsp:txBody>
      <dsp:txXfrm>
        <a:off x="5774243" y="582071"/>
        <a:ext cx="181164" cy="193709"/>
      </dsp:txXfrm>
    </dsp:sp>
    <dsp:sp modelId="{8E18EF1D-32C9-1B43-8B86-4BC241FFCA30}">
      <dsp:nvSpPr>
        <dsp:cNvPr id="0" name=""/>
        <dsp:cNvSpPr/>
      </dsp:nvSpPr>
      <dsp:spPr>
        <a:xfrm>
          <a:off x="6254883" y="7127"/>
          <a:ext cx="1343597" cy="134359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DDF2C19-523D-934F-89E6-3CD5483CAF4D}">
      <dsp:nvSpPr>
        <dsp:cNvPr id="0" name=""/>
        <dsp:cNvSpPr/>
      </dsp:nvSpPr>
      <dsp:spPr>
        <a:xfrm>
          <a:off x="6473609" y="1293380"/>
          <a:ext cx="1343597" cy="13435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solidFill>
                <a:srgbClr val="92D050"/>
              </a:solidFill>
            </a:rPr>
            <a:t>Análise estatística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/>
            <a:t>Modelagem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/>
            <a:t>Diagnóstico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/>
            <a:t>Interpretação </a:t>
          </a:r>
        </a:p>
      </dsp:txBody>
      <dsp:txXfrm>
        <a:off x="6512962" y="1332733"/>
        <a:ext cx="1264891" cy="1264891"/>
      </dsp:txXfrm>
    </dsp:sp>
    <dsp:sp modelId="{14B954F5-F6C4-3945-8879-0C6CE14C2A03}">
      <dsp:nvSpPr>
        <dsp:cNvPr id="0" name=""/>
        <dsp:cNvSpPr/>
      </dsp:nvSpPr>
      <dsp:spPr>
        <a:xfrm>
          <a:off x="7857288" y="517502"/>
          <a:ext cx="258806" cy="32284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300" kern="1200"/>
        </a:p>
      </dsp:txBody>
      <dsp:txXfrm>
        <a:off x="7857288" y="582071"/>
        <a:ext cx="181164" cy="193709"/>
      </dsp:txXfrm>
    </dsp:sp>
    <dsp:sp modelId="{FA0954C8-8CAD-2748-A763-BC648B8ECB41}">
      <dsp:nvSpPr>
        <dsp:cNvPr id="0" name=""/>
        <dsp:cNvSpPr/>
      </dsp:nvSpPr>
      <dsp:spPr>
        <a:xfrm>
          <a:off x="8337929" y="7127"/>
          <a:ext cx="1343597" cy="134359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8000" r="-8000"/>
          </a:stretch>
        </a:blip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A3A46CA-E57F-F641-AA0D-A5E0CF2B398F}">
      <dsp:nvSpPr>
        <dsp:cNvPr id="0" name=""/>
        <dsp:cNvSpPr/>
      </dsp:nvSpPr>
      <dsp:spPr>
        <a:xfrm>
          <a:off x="8556654" y="1293380"/>
          <a:ext cx="1343597" cy="13435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solidFill>
                <a:srgbClr val="92D050"/>
              </a:solidFill>
            </a:rPr>
            <a:t>Publicação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/>
            <a:t>Combinação de resultados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/>
            <a:t>Reporte em artigos, livros, etc.</a:t>
          </a:r>
        </a:p>
      </dsp:txBody>
      <dsp:txXfrm>
        <a:off x="8596007" y="1332733"/>
        <a:ext cx="1264891" cy="12648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B353CF-890D-FC45-BAA4-584CB7029C04}" type="datetimeFigureOut">
              <a:rPr lang="pt-BR" smtClean="0"/>
              <a:t>08/11/2019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9DB80-334E-8449-A0F4-A75547A9A8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7883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Tutorial 1</a:t>
            </a:r>
          </a:p>
          <a:p>
            <a:r>
              <a:rPr lang="pt-BR" dirty="0"/>
              <a:t>Tutorial 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9DB80-334E-8449-A0F4-A75547A9A88D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307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muel-carleial/data-analysis-reference/blob/master/workshops/workshop2019Fortaleza/materiais/boas_maneiras_em_programacao.odt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jp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g"/><Relationship Id="rId5" Type="http://schemas.openxmlformats.org/officeDocument/2006/relationships/image" Target="../media/image28.png"/><Relationship Id="rId4" Type="http://schemas.openxmlformats.org/officeDocument/2006/relationships/image" Target="../media/image27.jpe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jpg"/><Relationship Id="rId18" Type="http://schemas.openxmlformats.org/officeDocument/2006/relationships/image" Target="../media/image48.jp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image" Target="../media/image32.jp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svg"/><Relationship Id="rId9" Type="http://schemas.openxmlformats.org/officeDocument/2006/relationships/image" Target="../media/image39.png"/><Relationship Id="rId14" Type="http://schemas.openxmlformats.org/officeDocument/2006/relationships/image" Target="../media/image44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chart" Target="../charts/char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hyperlink" Target="http://www.flaticon.com/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8CE2FB-B7E1-D246-B817-D026AE0D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095" y="3308581"/>
            <a:ext cx="8686800" cy="1468800"/>
          </a:xfrm>
        </p:spPr>
        <p:txBody>
          <a:bodyPr>
            <a:normAutofit fontScale="90000"/>
          </a:bodyPr>
          <a:lstStyle/>
          <a:p>
            <a:pPr algn="ctr"/>
            <a:r>
              <a:rPr lang="pt-BR" sz="6000" b="1" dirty="0"/>
              <a:t>Análise de dados em     </a:t>
            </a:r>
            <a:br>
              <a:rPr lang="pt-BR" sz="6000" b="1" dirty="0"/>
            </a:br>
            <a:br>
              <a:rPr lang="pt-BR" sz="4800" dirty="0"/>
            </a:br>
            <a:r>
              <a:rPr lang="pt-BR" dirty="0"/>
              <a:t>uma abordagem prática para análise, visualização e modelagem</a:t>
            </a:r>
            <a:endParaRPr lang="pt-BR" sz="48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CFECE2-72FD-2B43-8AD8-6EFDAA447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Samuel Carleial</a:t>
            </a:r>
          </a:p>
          <a:p>
            <a:r>
              <a:rPr lang="pt-BR" dirty="0"/>
              <a:t>Dezembro 2019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92AF0C8-194B-7E47-98F4-F59B824B9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3616" y="1581569"/>
            <a:ext cx="928392" cy="71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21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ço Reservado para Conteúdo 4">
            <a:extLst>
              <a:ext uri="{FF2B5EF4-FFF2-40B4-BE49-F238E27FC236}">
                <a16:creationId xmlns:a16="http://schemas.microsoft.com/office/drawing/2014/main" id="{D61BBABE-F812-244D-9D8C-B08AE7FAF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20" y="1808574"/>
            <a:ext cx="5675622" cy="4277281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DD41F39-51B9-C949-A507-AC40602DBA9A}"/>
              </a:ext>
            </a:extLst>
          </p:cNvPr>
          <p:cNvSpPr txBox="1"/>
          <p:nvPr/>
        </p:nvSpPr>
        <p:spPr>
          <a:xfrm>
            <a:off x="1718817" y="1770866"/>
            <a:ext cx="4479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/>
              <a:t>Fonte:  </a:t>
            </a:r>
            <a:r>
              <a:rPr lang="pt-BR" sz="1000" dirty="0" err="1"/>
              <a:t>lisavandore.files.wordpress.com</a:t>
            </a:r>
            <a:endParaRPr lang="pt-BR" sz="1000" dirty="0"/>
          </a:p>
          <a:p>
            <a:pPr algn="r"/>
            <a:endParaRPr lang="pt-BR" sz="10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3D0A9DA-2AB7-FA48-9DA4-F3FE74A2C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035" y="1808574"/>
            <a:ext cx="5042410" cy="283635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0304251-0486-D64D-9A9F-386DCC578B2E}"/>
              </a:ext>
            </a:extLst>
          </p:cNvPr>
          <p:cNvSpPr txBox="1"/>
          <p:nvPr/>
        </p:nvSpPr>
        <p:spPr>
          <a:xfrm>
            <a:off x="7139228" y="1809360"/>
            <a:ext cx="44796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/>
              <a:t>Porta dos desesperados (Sérgio Malandro)</a:t>
            </a:r>
          </a:p>
          <a:p>
            <a:pPr algn="r"/>
            <a:r>
              <a:rPr lang="pt-BR" sz="1000" dirty="0"/>
              <a:t>Fonte: </a:t>
            </a:r>
            <a:r>
              <a:rPr lang="pt-BR" sz="1000" dirty="0" err="1"/>
              <a:t>http</a:t>
            </a:r>
            <a:r>
              <a:rPr lang="pt-BR" sz="1000" dirty="0"/>
              <a:t>://</a:t>
            </a:r>
            <a:r>
              <a:rPr lang="pt-BR" sz="1000" dirty="0" err="1"/>
              <a:t>www.sodapop.com.br</a:t>
            </a:r>
            <a:endParaRPr lang="pt-BR" sz="1000" dirty="0"/>
          </a:p>
          <a:p>
            <a:pPr algn="r"/>
            <a:endParaRPr lang="pt-BR" sz="10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8AFBF0A-E35A-164B-A8A1-1AAF47673DD0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/>
              <a:t>E agora ?</a:t>
            </a:r>
            <a:endParaRPr lang="pt-BR" dirty="0"/>
          </a:p>
        </p:txBody>
      </p:sp>
      <p:sp>
        <p:nvSpPr>
          <p:cNvPr id="7" name="Seta para a Direita 6">
            <a:extLst>
              <a:ext uri="{FF2B5EF4-FFF2-40B4-BE49-F238E27FC236}">
                <a16:creationId xmlns:a16="http://schemas.microsoft.com/office/drawing/2014/main" id="{45CE7E44-685B-5343-8C0C-57036ABB5827}"/>
              </a:ext>
            </a:extLst>
          </p:cNvPr>
          <p:cNvSpPr/>
          <p:nvPr/>
        </p:nvSpPr>
        <p:spPr>
          <a:xfrm>
            <a:off x="6501035" y="4899596"/>
            <a:ext cx="5042411" cy="886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Tomada de decisão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E0B33DF-5B66-EB43-81F3-1B9824F3614E}"/>
              </a:ext>
            </a:extLst>
          </p:cNvPr>
          <p:cNvSpPr/>
          <p:nvPr/>
        </p:nvSpPr>
        <p:spPr>
          <a:xfrm>
            <a:off x="924674" y="2044557"/>
            <a:ext cx="4068566" cy="470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FFC000"/>
                </a:solidFill>
              </a:rPr>
              <a:t>O QUÊ ESCOLHER ?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FE50DB0-A063-E349-A94E-B52AA9AC3DCD}"/>
              </a:ext>
            </a:extLst>
          </p:cNvPr>
          <p:cNvSpPr/>
          <p:nvPr/>
        </p:nvSpPr>
        <p:spPr>
          <a:xfrm>
            <a:off x="924674" y="4560014"/>
            <a:ext cx="4068566" cy="470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FFC000"/>
                </a:solidFill>
              </a:rPr>
              <a:t>SÃO MUITAS OPÇÕES ....</a:t>
            </a:r>
          </a:p>
        </p:txBody>
      </p:sp>
    </p:spTree>
    <p:extLst>
      <p:ext uri="{BB962C8B-B14F-4D97-AF65-F5344CB8AC3E}">
        <p14:creationId xmlns:p14="http://schemas.microsoft.com/office/powerpoint/2010/main" val="1629881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1F6DC6-E164-1B4A-9AFA-265B94904BF9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/>
              <a:t>Como </a:t>
            </a:r>
            <a:r>
              <a:rPr lang="pt-BR" b="1"/>
              <a:t>superar</a:t>
            </a:r>
            <a:r>
              <a:rPr lang="pt-BR"/>
              <a:t> </a:t>
            </a:r>
            <a:br>
              <a:rPr lang="pt-BR"/>
            </a:br>
            <a:r>
              <a:rPr lang="pt-BR"/>
              <a:t>dificuldades em análises de dados 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849CE2-4ED9-7C4A-A77D-625B59F2FC80}"/>
              </a:ext>
            </a:extLst>
          </p:cNvPr>
          <p:cNvSpPr txBox="1">
            <a:spLocks/>
          </p:cNvSpPr>
          <p:nvPr/>
        </p:nvSpPr>
        <p:spPr>
          <a:xfrm>
            <a:off x="1141413" y="2266313"/>
            <a:ext cx="9905998" cy="386112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dirty="0"/>
              <a:t>Por exemplo...</a:t>
            </a:r>
          </a:p>
          <a:p>
            <a:r>
              <a:rPr lang="pt-BR" b="1" dirty="0"/>
              <a:t>Qualidade dos dados</a:t>
            </a:r>
          </a:p>
          <a:p>
            <a:pPr marL="457200" lvl="1" indent="0">
              <a:buNone/>
            </a:pPr>
            <a:r>
              <a:rPr lang="pt-BR" dirty="0"/>
              <a:t>Limpar e controlar</a:t>
            </a:r>
          </a:p>
          <a:p>
            <a:r>
              <a:rPr lang="pt-BR" b="1" dirty="0"/>
              <a:t>Reprodutibilidade</a:t>
            </a:r>
          </a:p>
          <a:p>
            <a:pPr marL="457200" lvl="1" indent="0">
              <a:buNone/>
            </a:pPr>
            <a:r>
              <a:rPr lang="pt-BR" dirty="0"/>
              <a:t>Protocolar e compartilhar código</a:t>
            </a:r>
          </a:p>
          <a:p>
            <a:r>
              <a:rPr lang="pt-BR" b="1" dirty="0"/>
              <a:t>Entendimento da linguagem de programação</a:t>
            </a:r>
          </a:p>
          <a:p>
            <a:pPr marL="457200" lvl="1" indent="0">
              <a:buNone/>
            </a:pPr>
            <a:r>
              <a:rPr lang="pt-BR" dirty="0"/>
              <a:t>”infelizmente” ter aprender </a:t>
            </a:r>
            <a:r>
              <a:rPr lang="pt-BR" dirty="0">
                <a:sym typeface="Wingdings" pitchFamily="2" charset="2"/>
              </a:rPr>
              <a:t></a:t>
            </a:r>
            <a:endParaRPr lang="pt-BR" dirty="0"/>
          </a:p>
          <a:p>
            <a:r>
              <a:rPr lang="pt-BR" b="1" dirty="0"/>
              <a:t>Colaborações e compatibilidade de softwares</a:t>
            </a:r>
          </a:p>
          <a:p>
            <a:pPr marL="457200" lvl="1" indent="0">
              <a:buNone/>
            </a:pPr>
            <a:r>
              <a:rPr lang="pt-BR" dirty="0"/>
              <a:t>consistência e usar código aberto</a:t>
            </a:r>
          </a:p>
          <a:p>
            <a:endParaRPr lang="pt-BR" dirty="0"/>
          </a:p>
          <a:p>
            <a:pPr marL="457200" lvl="1" indent="0">
              <a:buFont typeface="Arial"/>
              <a:buNone/>
            </a:pPr>
            <a:endParaRPr lang="pt-BR" dirty="0"/>
          </a:p>
          <a:p>
            <a:pPr marL="457200" lvl="1" indent="0">
              <a:buFont typeface="Arial"/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7483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398DE6B-601A-C547-B4AB-679C3153E15E}"/>
              </a:ext>
            </a:extLst>
          </p:cNvPr>
          <p:cNvSpPr/>
          <p:nvPr/>
        </p:nvSpPr>
        <p:spPr>
          <a:xfrm>
            <a:off x="9816863" y="968929"/>
            <a:ext cx="901701" cy="901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D11E139D-EEAB-CE43-94E0-ED60BA67A601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1800" b="1" dirty="0"/>
              <a:t>Ferramentas para analisar dados</a:t>
            </a:r>
            <a:br>
              <a:rPr lang="pt-BR" b="1" dirty="0"/>
            </a:br>
            <a:r>
              <a:rPr lang="pt-BR" b="1" dirty="0"/>
              <a:t>controle de versões</a:t>
            </a:r>
            <a:endParaRPr lang="pt-BR" dirty="0"/>
          </a:p>
        </p:txBody>
      </p:sp>
      <p:pic>
        <p:nvPicPr>
          <p:cNvPr id="4" name="Espaço Reservado para Conteúdo 11">
            <a:extLst>
              <a:ext uri="{FF2B5EF4-FFF2-40B4-BE49-F238E27FC236}">
                <a16:creationId xmlns:a16="http://schemas.microsoft.com/office/drawing/2014/main" id="{0847FF37-64D8-174C-BB48-D699E7269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6863" y="968929"/>
            <a:ext cx="901700" cy="9017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FD15506-7897-F041-BCE7-17828B81C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060" y="954379"/>
            <a:ext cx="916250" cy="91625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D1EBB85-85D1-1944-A7D1-92C82FD95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116" y="2468383"/>
            <a:ext cx="5527388" cy="4041797"/>
          </a:xfrm>
          <a:prstGeom prst="rect">
            <a:avLst/>
          </a:prstGeom>
        </p:spPr>
      </p:pic>
      <p:sp>
        <p:nvSpPr>
          <p:cNvPr id="11" name="Retângulo Arredondado 10">
            <a:extLst>
              <a:ext uri="{FF2B5EF4-FFF2-40B4-BE49-F238E27FC236}">
                <a16:creationId xmlns:a16="http://schemas.microsoft.com/office/drawing/2014/main" id="{14E0B62F-7B13-8248-AB61-B6B1E231B488}"/>
              </a:ext>
            </a:extLst>
          </p:cNvPr>
          <p:cNvSpPr/>
          <p:nvPr/>
        </p:nvSpPr>
        <p:spPr>
          <a:xfrm>
            <a:off x="11611779" y="113841"/>
            <a:ext cx="473725" cy="39293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1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8BE41822-EF0F-8C48-9332-B8074F83263E}"/>
              </a:ext>
            </a:extLst>
          </p:cNvPr>
          <p:cNvSpPr txBox="1">
            <a:spLocks/>
          </p:cNvSpPr>
          <p:nvPr/>
        </p:nvSpPr>
        <p:spPr>
          <a:xfrm>
            <a:off x="1141413" y="2583951"/>
            <a:ext cx="5197742" cy="38611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Standard em desenvolvimento de software </a:t>
            </a:r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Fácil registro de mudanças que podem ser manipuladas, revertidas e incluídas</a:t>
            </a:r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Histórico de mudanças</a:t>
            </a:r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Facilita colaboração</a:t>
            </a:r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016E2FF-2AD6-6749-8448-C884064D1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6981" y="2090244"/>
            <a:ext cx="3675869" cy="475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6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78AF13-F434-A543-BFE0-70B5D670916A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1800" b="1"/>
              <a:t>Ferramentas para analisar dados</a:t>
            </a:r>
            <a:br>
              <a:rPr lang="pt-BR" sz="1800" b="1"/>
            </a:br>
            <a:r>
              <a:rPr lang="pt-BR" b="1"/>
              <a:t>protocolos e relatórios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4EB183-D8F4-D04C-A825-2F3672441036}"/>
              </a:ext>
            </a:extLst>
          </p:cNvPr>
          <p:cNvSpPr txBox="1">
            <a:spLocks/>
          </p:cNvSpPr>
          <p:nvPr/>
        </p:nvSpPr>
        <p:spPr>
          <a:xfrm>
            <a:off x="1141411" y="2666999"/>
            <a:ext cx="6071047" cy="3939284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O passo a passo usado na análise</a:t>
            </a:r>
          </a:p>
          <a:p>
            <a:endParaRPr lang="pt-BR" dirty="0"/>
          </a:p>
          <a:p>
            <a:r>
              <a:rPr lang="pt-BR" dirty="0"/>
              <a:t>Para compartilhar resultados entre colaboradores e manter um registro documentado da análise</a:t>
            </a:r>
          </a:p>
          <a:p>
            <a:endParaRPr lang="pt-BR" dirty="0"/>
          </a:p>
          <a:p>
            <a:r>
              <a:rPr lang="pt-BR" dirty="0"/>
              <a:t>Em </a:t>
            </a:r>
            <a:r>
              <a:rPr lang="pt-BR" dirty="0" err="1"/>
              <a:t>R</a:t>
            </a:r>
            <a:r>
              <a:rPr lang="pt-BR" dirty="0"/>
              <a:t>, usa-se </a:t>
            </a:r>
            <a:r>
              <a:rPr lang="pt-BR" dirty="0" err="1"/>
              <a:t>markdown</a:t>
            </a:r>
            <a:r>
              <a:rPr lang="pt-BR" dirty="0"/>
              <a:t>, um sistema que pode produzir documentos com alta qualidade e em diferentes formatos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DC93F88-B5CC-D546-859E-54AE73032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319" y="2791871"/>
            <a:ext cx="3112827" cy="314233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3EE3775-166C-1949-A63E-BC11926297D6}"/>
              </a:ext>
            </a:extLst>
          </p:cNvPr>
          <p:cNvSpPr/>
          <p:nvPr/>
        </p:nvSpPr>
        <p:spPr>
          <a:xfrm>
            <a:off x="9960295" y="2934877"/>
            <a:ext cx="1983521" cy="28563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8D2A501-0752-5341-AEB6-87F3EFFE2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0294" y="3296209"/>
            <a:ext cx="1983520" cy="256690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A052F99-EC68-A842-8DAE-0EC550DD61AD}"/>
              </a:ext>
            </a:extLst>
          </p:cNvPr>
          <p:cNvSpPr txBox="1"/>
          <p:nvPr/>
        </p:nvSpPr>
        <p:spPr>
          <a:xfrm>
            <a:off x="10153598" y="2985839"/>
            <a:ext cx="1654620" cy="4308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</a:rPr>
              <a:t>Exemplo de relatório</a:t>
            </a:r>
          </a:p>
          <a:p>
            <a:pPr algn="ctr"/>
            <a:r>
              <a:rPr lang="pt-BR" sz="1100" dirty="0">
                <a:solidFill>
                  <a:schemeClr val="bg1"/>
                </a:solidFill>
              </a:rPr>
              <a:t>em </a:t>
            </a:r>
            <a:r>
              <a:rPr lang="pt-BR" sz="1100" dirty="0" err="1">
                <a:solidFill>
                  <a:schemeClr val="bg1"/>
                </a:solidFill>
              </a:rPr>
              <a:t>Markdown</a:t>
            </a:r>
            <a:r>
              <a:rPr lang="pt-BR" sz="1100" dirty="0">
                <a:solidFill>
                  <a:schemeClr val="bg1"/>
                </a:solidFill>
              </a:rPr>
              <a:t> (*.</a:t>
            </a:r>
            <a:r>
              <a:rPr lang="pt-BR" sz="1100" dirty="0" err="1">
                <a:solidFill>
                  <a:schemeClr val="bg1"/>
                </a:solidFill>
              </a:rPr>
              <a:t>pdf</a:t>
            </a:r>
            <a:r>
              <a:rPr lang="pt-BR" sz="11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9" name="Retângulo Arredondado 8">
            <a:extLst>
              <a:ext uri="{FF2B5EF4-FFF2-40B4-BE49-F238E27FC236}">
                <a16:creationId xmlns:a16="http://schemas.microsoft.com/office/drawing/2014/main" id="{32CEFF5D-FA84-9745-8694-4FB727DE26C2}"/>
              </a:ext>
            </a:extLst>
          </p:cNvPr>
          <p:cNvSpPr/>
          <p:nvPr/>
        </p:nvSpPr>
        <p:spPr>
          <a:xfrm>
            <a:off x="11611779" y="113841"/>
            <a:ext cx="473725" cy="39293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97418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B15DF4-0BFC-934B-B8AB-1D08F2E0F841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1800" b="1"/>
              <a:t>Ferramentas para analisar dados</a:t>
            </a:r>
            <a:br>
              <a:rPr lang="pt-BR" sz="1800" b="1"/>
            </a:br>
            <a:r>
              <a:rPr lang="pt-BR" b="1"/>
              <a:t>bancos de dados e repositórios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7CED75-2E83-9A4B-A95D-23CA9F572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197" y="2127164"/>
            <a:ext cx="3600000" cy="230861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156D5EB-CD48-8A4C-948E-166ABFD0E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043" y="2721934"/>
            <a:ext cx="5040000" cy="320108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2D5800D-8A9F-614F-B732-6EA6611DE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620" y="3439637"/>
            <a:ext cx="3600000" cy="213295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Retângulo Arredondado 7">
            <a:extLst>
              <a:ext uri="{FF2B5EF4-FFF2-40B4-BE49-F238E27FC236}">
                <a16:creationId xmlns:a16="http://schemas.microsoft.com/office/drawing/2014/main" id="{180C52DB-985C-F345-AF29-E5DC781F2FFC}"/>
              </a:ext>
            </a:extLst>
          </p:cNvPr>
          <p:cNvSpPr/>
          <p:nvPr/>
        </p:nvSpPr>
        <p:spPr>
          <a:xfrm>
            <a:off x="11611779" y="113841"/>
            <a:ext cx="473725" cy="39293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3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DE63E35-BB65-EC45-A644-8DC99C0AE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659" y="4551205"/>
            <a:ext cx="32025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657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C27747-3D72-4D4E-8064-FF7B9EE9AC27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b="1" dirty="0"/>
              <a:t>BOAS MANEIRAS</a:t>
            </a:r>
          </a:p>
          <a:p>
            <a:r>
              <a:rPr lang="pt-BR" b="1" dirty="0"/>
              <a:t>Ao programar a sua análise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942A71-EBC2-5A49-AC79-E4BE6AAF6383}"/>
              </a:ext>
            </a:extLst>
          </p:cNvPr>
          <p:cNvSpPr txBox="1">
            <a:spLocks/>
          </p:cNvSpPr>
          <p:nvPr/>
        </p:nvSpPr>
        <p:spPr>
          <a:xfrm>
            <a:off x="709320" y="2736768"/>
            <a:ext cx="2496091" cy="26591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b="1" dirty="0"/>
              <a:t>Código e estrutura</a:t>
            </a:r>
          </a:p>
          <a:p>
            <a:r>
              <a:rPr lang="pt-BR" dirty="0"/>
              <a:t>Nomenclatura</a:t>
            </a:r>
          </a:p>
          <a:p>
            <a:r>
              <a:rPr lang="pt-BR" dirty="0"/>
              <a:t>Recuos </a:t>
            </a:r>
          </a:p>
          <a:p>
            <a:r>
              <a:rPr lang="pt-BR" dirty="0"/>
              <a:t>Comentários</a:t>
            </a:r>
          </a:p>
          <a:p>
            <a:r>
              <a:rPr lang="pt-BR" dirty="0"/>
              <a:t>Limites de linha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5" name="Retângulo Arredondado 4">
            <a:extLst>
              <a:ext uri="{FF2B5EF4-FFF2-40B4-BE49-F238E27FC236}">
                <a16:creationId xmlns:a16="http://schemas.microsoft.com/office/drawing/2014/main" id="{0FD4F354-BBDF-E54F-B0F6-DF09B98D9226}"/>
              </a:ext>
            </a:extLst>
          </p:cNvPr>
          <p:cNvSpPr/>
          <p:nvPr/>
        </p:nvSpPr>
        <p:spPr>
          <a:xfrm>
            <a:off x="11611779" y="113841"/>
            <a:ext cx="473725" cy="39293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4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9784239-B762-4C40-A55B-61CC54A3B16B}"/>
              </a:ext>
            </a:extLst>
          </p:cNvPr>
          <p:cNvSpPr/>
          <p:nvPr/>
        </p:nvSpPr>
        <p:spPr>
          <a:xfrm>
            <a:off x="7458419" y="6299807"/>
            <a:ext cx="4572001" cy="297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400" i="1" dirty="0"/>
              <a:t>(</a:t>
            </a:r>
            <a:r>
              <a:rPr lang="pt-BR" sz="1400" i="1" dirty="0" err="1"/>
              <a:t>Author</a:t>
            </a:r>
            <a:r>
              <a:rPr lang="pt-BR" sz="1400" i="1" dirty="0"/>
              <a:t>, YYYY)</a:t>
            </a:r>
          </a:p>
          <a:p>
            <a:pPr algn="r"/>
            <a:r>
              <a:rPr lang="pt-BR" sz="1400" i="1" dirty="0" err="1"/>
              <a:t>Programming</a:t>
            </a:r>
            <a:r>
              <a:rPr lang="pt-BR" sz="1400" i="1" dirty="0"/>
              <a:t> ....</a:t>
            </a:r>
          </a:p>
        </p:txBody>
      </p:sp>
      <p:sp>
        <p:nvSpPr>
          <p:cNvPr id="7" name="Octógono 6">
            <a:hlinkClick r:id="rId2"/>
            <a:extLst>
              <a:ext uri="{FF2B5EF4-FFF2-40B4-BE49-F238E27FC236}">
                <a16:creationId xmlns:a16="http://schemas.microsoft.com/office/drawing/2014/main" id="{624A42B1-A6B3-F746-BAC1-8A7E10D23BC5}"/>
              </a:ext>
            </a:extLst>
          </p:cNvPr>
          <p:cNvSpPr/>
          <p:nvPr/>
        </p:nvSpPr>
        <p:spPr>
          <a:xfrm>
            <a:off x="11562263" y="609600"/>
            <a:ext cx="572756" cy="572756"/>
          </a:xfrm>
          <a:prstGeom prst="octagon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err="1"/>
              <a:t>i</a:t>
            </a:r>
            <a:endParaRPr lang="pt-BR" sz="3200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2B90DCF2-4DE9-9C41-888E-EEEF116266B2}"/>
              </a:ext>
            </a:extLst>
          </p:cNvPr>
          <p:cNvSpPr txBox="1">
            <a:spLocks/>
          </p:cNvSpPr>
          <p:nvPr/>
        </p:nvSpPr>
        <p:spPr>
          <a:xfrm>
            <a:off x="3414001" y="2736767"/>
            <a:ext cx="3649977" cy="26591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b="1" dirty="0"/>
              <a:t>Recursos de funcionalidade</a:t>
            </a:r>
          </a:p>
          <a:p>
            <a:r>
              <a:rPr lang="pt-BR" dirty="0"/>
              <a:t>Realce de texto</a:t>
            </a:r>
          </a:p>
          <a:p>
            <a:r>
              <a:rPr lang="pt-BR" dirty="0"/>
              <a:t>Teclas de atalho</a:t>
            </a:r>
          </a:p>
          <a:p>
            <a:r>
              <a:rPr lang="pt-BR" dirty="0" err="1"/>
              <a:t>Auto-completar</a:t>
            </a: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76C8F262-B1EB-A342-A08C-1F5229FCBD5F}"/>
              </a:ext>
            </a:extLst>
          </p:cNvPr>
          <p:cNvSpPr txBox="1">
            <a:spLocks/>
          </p:cNvSpPr>
          <p:nvPr/>
        </p:nvSpPr>
        <p:spPr>
          <a:xfrm>
            <a:off x="7272569" y="2736766"/>
            <a:ext cx="4044418" cy="26591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b="1" dirty="0"/>
              <a:t>Outras sugestões</a:t>
            </a:r>
          </a:p>
          <a:p>
            <a:r>
              <a:rPr lang="pt-BR" dirty="0"/>
              <a:t>Use operações de controle</a:t>
            </a:r>
          </a:p>
          <a:p>
            <a:r>
              <a:rPr lang="pt-BR" dirty="0"/>
              <a:t>Evite hard-</a:t>
            </a:r>
            <a:r>
              <a:rPr lang="pt-BR" dirty="0" err="1"/>
              <a:t>coding</a:t>
            </a:r>
            <a:endParaRPr lang="pt-BR" dirty="0"/>
          </a:p>
          <a:p>
            <a:r>
              <a:rPr lang="pt-BR" dirty="0"/>
              <a:t>Evite loops usando funções já existentes em pacotes</a:t>
            </a:r>
          </a:p>
          <a:p>
            <a:r>
              <a:rPr lang="pt-BR" dirty="0"/>
              <a:t>Busque simplicidade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769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071936-EF15-E24D-8756-977DBF129947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b="1" dirty="0"/>
              <a:t>Trabalhando com dados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7CB04A-6161-E447-BE0D-D17FAD65BA20}"/>
              </a:ext>
            </a:extLst>
          </p:cNvPr>
          <p:cNvSpPr txBox="1">
            <a:spLocks/>
          </p:cNvSpPr>
          <p:nvPr/>
        </p:nvSpPr>
        <p:spPr>
          <a:xfrm>
            <a:off x="1054999" y="2245765"/>
            <a:ext cx="5295481" cy="3124201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Muitas vezes dados coletados precisam de processamento, correção e controle antes de serem usados em análises estatísticas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Transformações, cálculos e outros tipos de manipulação são comuns em análises de dados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Várias referências (</a:t>
            </a:r>
            <a:r>
              <a:rPr lang="pt-BR" dirty="0" err="1"/>
              <a:t>ex</a:t>
            </a:r>
            <a:r>
              <a:rPr lang="pt-BR" dirty="0"/>
              <a:t>: livros e </a:t>
            </a:r>
            <a:r>
              <a:rPr lang="pt-BR" i="1" dirty="0" err="1"/>
              <a:t>cheat</a:t>
            </a:r>
            <a:r>
              <a:rPr lang="pt-BR" i="1" dirty="0"/>
              <a:t> </a:t>
            </a:r>
            <a:r>
              <a:rPr lang="pt-BR" i="1" dirty="0" err="1"/>
              <a:t>sheets</a:t>
            </a:r>
            <a:r>
              <a:rPr lang="pt-BR" i="1" dirty="0"/>
              <a:t>)</a:t>
            </a:r>
            <a:endParaRPr lang="pt-BR" dirty="0"/>
          </a:p>
        </p:txBody>
      </p:sp>
      <p:pic>
        <p:nvPicPr>
          <p:cNvPr id="4" name="Espaço Reservado para Conteúdo 5">
            <a:extLst>
              <a:ext uri="{FF2B5EF4-FFF2-40B4-BE49-F238E27FC236}">
                <a16:creationId xmlns:a16="http://schemas.microsoft.com/office/drawing/2014/main" id="{71D118A5-F0DD-E84B-B782-96385DE34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990" y="2514600"/>
            <a:ext cx="3983421" cy="170328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72C0D8C-9813-8D49-ADCD-8D9BAA4A0BF2}"/>
              </a:ext>
            </a:extLst>
          </p:cNvPr>
          <p:cNvSpPr txBox="1"/>
          <p:nvPr/>
        </p:nvSpPr>
        <p:spPr>
          <a:xfrm>
            <a:off x="6654192" y="4784523"/>
            <a:ext cx="44796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i="1" dirty="0"/>
              <a:t>Data </a:t>
            </a:r>
            <a:r>
              <a:rPr lang="pt-BR" sz="1000" i="1" dirty="0" err="1"/>
              <a:t>wrangling</a:t>
            </a:r>
            <a:r>
              <a:rPr lang="pt-BR" sz="1000" i="1" dirty="0"/>
              <a:t> / </a:t>
            </a:r>
            <a:r>
              <a:rPr lang="pt-BR" sz="1000" i="1" dirty="0" err="1"/>
              <a:t>munging</a:t>
            </a:r>
            <a:endParaRPr lang="pt-BR" sz="1000" i="1" dirty="0"/>
          </a:p>
          <a:p>
            <a:pPr algn="r"/>
            <a:r>
              <a:rPr lang="pt-BR" sz="1000" dirty="0"/>
              <a:t>Fonte: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advancedinstitute.ai</a:t>
            </a:r>
            <a:endParaRPr lang="pt-BR" sz="1000" dirty="0"/>
          </a:p>
          <a:p>
            <a:pPr algn="r"/>
            <a:endParaRPr lang="pt-BR" sz="10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F9CD4B6-4960-E146-A294-5BF5BF256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5768171"/>
            <a:ext cx="548780" cy="71999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D1089D0-F1C8-4549-AB5D-B3BC36C3B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3211" y="5790438"/>
            <a:ext cx="549397" cy="720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1A5B1E3-A2B5-B74B-913B-0E225B870A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8709" y="5768170"/>
            <a:ext cx="555985" cy="720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D279264-F85D-1443-AA9A-AB61A8AD13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7712" y="5790438"/>
            <a:ext cx="471272" cy="720000"/>
          </a:xfrm>
          <a:prstGeom prst="rect">
            <a:avLst/>
          </a:prstGeom>
        </p:spPr>
      </p:pic>
      <p:sp>
        <p:nvSpPr>
          <p:cNvPr id="10" name="Retângulo Arredondado 9">
            <a:extLst>
              <a:ext uri="{FF2B5EF4-FFF2-40B4-BE49-F238E27FC236}">
                <a16:creationId xmlns:a16="http://schemas.microsoft.com/office/drawing/2014/main" id="{32B9F6E0-6E2C-3040-BE80-B441F534FFFE}"/>
              </a:ext>
            </a:extLst>
          </p:cNvPr>
          <p:cNvSpPr/>
          <p:nvPr/>
        </p:nvSpPr>
        <p:spPr>
          <a:xfrm>
            <a:off x="11611779" y="113841"/>
            <a:ext cx="473725" cy="39293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5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B8115E31-6C55-DB49-82DF-674DA1A824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4088" y="5790439"/>
            <a:ext cx="916200" cy="721508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4BBFAC6-E4DF-6F4E-BDC8-1195A576EB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6310" y="5790542"/>
            <a:ext cx="933523" cy="71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882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AD060496-CF68-B048-94BC-58BEBFE0A015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b="1" dirty="0"/>
              <a:t>trabalhando com dados</a:t>
            </a:r>
          </a:p>
          <a:p>
            <a:r>
              <a:rPr lang="pt-BR" sz="1800" b="1" dirty="0"/>
              <a:t>Ferramentas para analisar dados</a:t>
            </a:r>
            <a:endParaRPr lang="pt-BR" sz="1800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DEA4732-063A-0249-AE41-DB040DEB721F}"/>
              </a:ext>
            </a:extLst>
          </p:cNvPr>
          <p:cNvSpPr txBox="1">
            <a:spLocks/>
          </p:cNvSpPr>
          <p:nvPr/>
        </p:nvSpPr>
        <p:spPr>
          <a:xfrm>
            <a:off x="1245711" y="2257750"/>
            <a:ext cx="9540276" cy="3789089"/>
          </a:xfrm>
          <a:prstGeom prst="rect">
            <a:avLst/>
          </a:prstGeom>
        </p:spPr>
        <p:txBody>
          <a:bodyPr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dirty="0"/>
              <a:t>Como facilitar sua vida ao trabalhar com arquivos </a:t>
            </a:r>
          </a:p>
          <a:p>
            <a:pPr marL="0" indent="0">
              <a:buFont typeface="Arial"/>
              <a:buNone/>
            </a:pPr>
            <a:r>
              <a:rPr lang="pt-BR" dirty="0"/>
              <a:t>que estão espalhados no seu computador ?</a:t>
            </a:r>
          </a:p>
          <a:p>
            <a:pPr marL="0" indent="0">
              <a:buFont typeface="Arial"/>
              <a:buNone/>
            </a:pPr>
            <a:endParaRPr lang="pt-BR" dirty="0"/>
          </a:p>
          <a:p>
            <a:r>
              <a:rPr lang="pt-BR" dirty="0"/>
              <a:t>Ter um plano</a:t>
            </a:r>
          </a:p>
          <a:p>
            <a:r>
              <a:rPr lang="pt-BR" dirty="0"/>
              <a:t>Ser metódico </a:t>
            </a:r>
          </a:p>
          <a:p>
            <a:r>
              <a:rPr lang="pt-BR" dirty="0"/>
              <a:t>Usar as ferramentas corretas</a:t>
            </a:r>
          </a:p>
          <a:p>
            <a:r>
              <a:rPr lang="pt-BR" dirty="0"/>
              <a:t>Entender a linguagem de programação</a:t>
            </a:r>
          </a:p>
          <a:p>
            <a:r>
              <a:rPr lang="pt-BR" dirty="0"/>
              <a:t>Extra: usar o terminal (</a:t>
            </a:r>
            <a:r>
              <a:rPr lang="pt-BR" dirty="0" err="1"/>
              <a:t>shell</a:t>
            </a:r>
            <a:r>
              <a:rPr lang="pt-BR" dirty="0"/>
              <a:t>) e expressões regulares (</a:t>
            </a:r>
            <a:r>
              <a:rPr lang="pt-BR" dirty="0" err="1"/>
              <a:t>p</a:t>
            </a:r>
            <a:r>
              <a:rPr lang="pt-BR" dirty="0"/>
              <a:t>/ textos)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113B505-7C07-7946-BB1B-3E649435B367}"/>
              </a:ext>
            </a:extLst>
          </p:cNvPr>
          <p:cNvSpPr/>
          <p:nvPr/>
        </p:nvSpPr>
        <p:spPr>
          <a:xfrm>
            <a:off x="8697440" y="6286473"/>
            <a:ext cx="3354520" cy="477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400" dirty="0"/>
              <a:t>(</a:t>
            </a:r>
            <a:r>
              <a:rPr lang="pt-BR" sz="1400" dirty="0" err="1"/>
              <a:t>Haddock</a:t>
            </a:r>
            <a:r>
              <a:rPr lang="pt-BR" sz="1400" dirty="0"/>
              <a:t> &amp; </a:t>
            </a:r>
            <a:r>
              <a:rPr lang="pt-BR" sz="1400" dirty="0" err="1"/>
              <a:t>Dunn</a:t>
            </a:r>
            <a:r>
              <a:rPr lang="pt-BR" sz="1400" dirty="0"/>
              <a:t>, 2010)</a:t>
            </a:r>
          </a:p>
          <a:p>
            <a:pPr algn="r"/>
            <a:r>
              <a:rPr lang="pt-BR" sz="1400" dirty="0" err="1"/>
              <a:t>Practical</a:t>
            </a:r>
            <a:r>
              <a:rPr lang="pt-BR" sz="1400" dirty="0"/>
              <a:t> </a:t>
            </a:r>
            <a:r>
              <a:rPr lang="pt-BR" sz="1400" dirty="0" err="1"/>
              <a:t>computing</a:t>
            </a:r>
            <a:r>
              <a:rPr lang="pt-BR" sz="1400" dirty="0"/>
              <a:t> for </a:t>
            </a:r>
            <a:r>
              <a:rPr lang="pt-BR" sz="1400" dirty="0" err="1"/>
              <a:t>biologists</a:t>
            </a:r>
            <a:endParaRPr lang="pt-BR" sz="1400" dirty="0"/>
          </a:p>
        </p:txBody>
      </p:sp>
      <p:sp>
        <p:nvSpPr>
          <p:cNvPr id="23" name="Retângulo Arredondado 22">
            <a:extLst>
              <a:ext uri="{FF2B5EF4-FFF2-40B4-BE49-F238E27FC236}">
                <a16:creationId xmlns:a16="http://schemas.microsoft.com/office/drawing/2014/main" id="{F848BDC4-5B69-2445-86C6-91986F73403B}"/>
              </a:ext>
            </a:extLst>
          </p:cNvPr>
          <p:cNvSpPr/>
          <p:nvPr/>
        </p:nvSpPr>
        <p:spPr>
          <a:xfrm>
            <a:off x="11611779" y="113841"/>
            <a:ext cx="473725" cy="39293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779802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A087061-66FC-F842-991B-B1F8C50E2779}"/>
              </a:ext>
            </a:extLst>
          </p:cNvPr>
          <p:cNvSpPr/>
          <p:nvPr/>
        </p:nvSpPr>
        <p:spPr>
          <a:xfrm>
            <a:off x="1236910" y="4446924"/>
            <a:ext cx="4243343" cy="36686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pt-BR" sz="1050" dirty="0"/>
              <a:t>etc.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AD060496-CF68-B048-94BC-58BEBFE0A015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b="1" dirty="0"/>
              <a:t>trabalhando com dados</a:t>
            </a:r>
          </a:p>
          <a:p>
            <a:r>
              <a:rPr lang="pt-BR" sz="1800" b="1" dirty="0"/>
              <a:t>Ferramentas para analisar dados</a:t>
            </a:r>
            <a:endParaRPr lang="pt-BR" sz="18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F0E2746-83D3-334D-9701-321CDD226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890" y="4447145"/>
            <a:ext cx="630000" cy="360000"/>
          </a:xfrm>
          <a:prstGeom prst="rect">
            <a:avLst/>
          </a:prstGeom>
        </p:spPr>
      </p:pic>
      <p:pic>
        <p:nvPicPr>
          <p:cNvPr id="8" name="Gráfico 14">
            <a:extLst>
              <a:ext uri="{FF2B5EF4-FFF2-40B4-BE49-F238E27FC236}">
                <a16:creationId xmlns:a16="http://schemas.microsoft.com/office/drawing/2014/main" id="{A20DB747-D21C-214A-9D4C-4CCEC1305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0307" y="4453791"/>
            <a:ext cx="510134" cy="35999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BA80E8D-8651-1B47-86EF-26E3B27BD5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2500" y="4452345"/>
            <a:ext cx="360000" cy="360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11F31917-8276-5049-99B6-499A4AFBDACC}"/>
              </a:ext>
            </a:extLst>
          </p:cNvPr>
          <p:cNvSpPr/>
          <p:nvPr/>
        </p:nvSpPr>
        <p:spPr>
          <a:xfrm>
            <a:off x="1227674" y="3195857"/>
            <a:ext cx="4243343" cy="36686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pt-BR" sz="1050" dirty="0"/>
              <a:t>etc.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1B73EC3-07D8-C742-9FCB-A83D259288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6138" y="3184251"/>
            <a:ext cx="360000" cy="360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0172464-744A-6E4A-84D8-1F1415FFFA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6910" y="3193709"/>
            <a:ext cx="360000" cy="3600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96194E9C-DED6-1449-8230-E180C882AD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1999" y="3190165"/>
            <a:ext cx="360000" cy="3600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E298A36B-706E-AC4D-94E4-9A47E0E1B9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9779" y="3202723"/>
            <a:ext cx="360000" cy="3600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EFE029B-2D4E-2B48-9C12-B009B4FECD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3164" y="3195857"/>
            <a:ext cx="360000" cy="3600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03126478-508A-EE40-B8BB-5084434AB9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1289" y="4913209"/>
            <a:ext cx="2562869" cy="163075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BE675002-133F-1B40-B311-566244B280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07235" y="4912893"/>
            <a:ext cx="2612312" cy="163106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52FD8F83-3AE9-FA4C-A032-0EE009E62512}"/>
              </a:ext>
            </a:extLst>
          </p:cNvPr>
          <p:cNvSpPr/>
          <p:nvPr/>
        </p:nvSpPr>
        <p:spPr>
          <a:xfrm>
            <a:off x="6281289" y="4376795"/>
            <a:ext cx="4243343" cy="36686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pt-BR" sz="1050" dirty="0"/>
              <a:t>etc.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6F3D5E25-4F68-EB4B-9716-F2ABE88222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91392" y="4389749"/>
            <a:ext cx="360000" cy="3600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1787D180-BC3E-EC44-AC6B-9CE7439594D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51710" y="4383500"/>
            <a:ext cx="489306" cy="36000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5A19BB77-5419-E840-A63C-64A1450C2C9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47823" y="4415766"/>
            <a:ext cx="489306" cy="27960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D6B033B4-8293-F041-9508-E6D4E22E89D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87643" y="4450025"/>
            <a:ext cx="360000" cy="208800"/>
          </a:xfrm>
          <a:prstGeom prst="rect">
            <a:avLst/>
          </a:prstGeom>
        </p:spPr>
      </p:pic>
      <p:sp>
        <p:nvSpPr>
          <p:cNvPr id="23" name="Retângulo Arredondado 22">
            <a:extLst>
              <a:ext uri="{FF2B5EF4-FFF2-40B4-BE49-F238E27FC236}">
                <a16:creationId xmlns:a16="http://schemas.microsoft.com/office/drawing/2014/main" id="{F848BDC4-5B69-2445-86C6-91986F73403B}"/>
              </a:ext>
            </a:extLst>
          </p:cNvPr>
          <p:cNvSpPr/>
          <p:nvPr/>
        </p:nvSpPr>
        <p:spPr>
          <a:xfrm>
            <a:off x="11611779" y="113841"/>
            <a:ext cx="473725" cy="39293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5</a:t>
            </a:r>
          </a:p>
        </p:txBody>
      </p:sp>
      <p:sp>
        <p:nvSpPr>
          <p:cNvPr id="25" name="Espaço Reservado para Conteúdo 24">
            <a:extLst>
              <a:ext uri="{FF2B5EF4-FFF2-40B4-BE49-F238E27FC236}">
                <a16:creationId xmlns:a16="http://schemas.microsoft.com/office/drawing/2014/main" id="{EBE6AA2D-A269-5446-A154-55E0FFA017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61481" y="2604225"/>
            <a:ext cx="4876800" cy="3124201"/>
          </a:xfrm>
        </p:spPr>
        <p:txBody>
          <a:bodyPr anchor="t"/>
          <a:lstStyle/>
          <a:p>
            <a:r>
              <a:rPr lang="pt-BR" dirty="0"/>
              <a:t>Editores de texto </a:t>
            </a:r>
            <a:r>
              <a:rPr lang="pt-BR" sz="1200" dirty="0"/>
              <a:t>(</a:t>
            </a:r>
            <a:r>
              <a:rPr lang="pt-BR" sz="1200" dirty="0" err="1"/>
              <a:t>auto-completar</a:t>
            </a:r>
            <a:r>
              <a:rPr lang="pt-BR" sz="1200" dirty="0"/>
              <a:t> e realce de texto)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Ambiente de des. int.(IDE) e </a:t>
            </a:r>
            <a:r>
              <a:rPr lang="pt-BR" i="1" dirty="0"/>
              <a:t>notebooks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26" name="Espaço Reservado para Conteúdo 25">
            <a:extLst>
              <a:ext uri="{FF2B5EF4-FFF2-40B4-BE49-F238E27FC236}">
                <a16:creationId xmlns:a16="http://schemas.microsoft.com/office/drawing/2014/main" id="{49D3B218-B7F0-784A-BCD3-5EF99B1B5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4412" y="2604226"/>
            <a:ext cx="4876800" cy="3124200"/>
          </a:xfrm>
        </p:spPr>
        <p:txBody>
          <a:bodyPr anchor="t"/>
          <a:lstStyle/>
          <a:p>
            <a:r>
              <a:rPr lang="pt-BR" dirty="0"/>
              <a:t>Compartilhando dados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Painéis de controle</a:t>
            </a:r>
            <a:r>
              <a:rPr lang="pt-BR" sz="1400" dirty="0"/>
              <a:t> (</a:t>
            </a:r>
            <a:r>
              <a:rPr lang="pt-BR" sz="1400" i="1" dirty="0" err="1"/>
              <a:t>dashboards</a:t>
            </a:r>
            <a:r>
              <a:rPr lang="pt-BR" sz="1400" dirty="0"/>
              <a:t>)</a:t>
            </a: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D355578F-99C4-0E4B-9662-C272DAF1270B}"/>
              </a:ext>
            </a:extLst>
          </p:cNvPr>
          <p:cNvGrpSpPr/>
          <p:nvPr/>
        </p:nvGrpSpPr>
        <p:grpSpPr>
          <a:xfrm>
            <a:off x="6197279" y="3030947"/>
            <a:ext cx="4243343" cy="373105"/>
            <a:chOff x="6415893" y="2127611"/>
            <a:chExt cx="4243343" cy="373105"/>
          </a:xfrm>
        </p:grpSpPr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6508537D-4745-AE49-A177-F58E6232A714}"/>
                </a:ext>
              </a:extLst>
            </p:cNvPr>
            <p:cNvSpPr/>
            <p:nvPr/>
          </p:nvSpPr>
          <p:spPr>
            <a:xfrm>
              <a:off x="6415893" y="2133850"/>
              <a:ext cx="4243343" cy="366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pt-BR" sz="1050" dirty="0"/>
                <a:t>etc.</a:t>
              </a:r>
            </a:p>
          </p:txBody>
        </p: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BB7294E1-EC51-684B-9A30-B2C56D64B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262528" y="2131148"/>
              <a:ext cx="360000" cy="360000"/>
            </a:xfrm>
            <a:prstGeom prst="rect">
              <a:avLst/>
            </a:prstGeom>
          </p:spPr>
        </p:pic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E00B5968-169F-9742-A697-43E47BCBD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884726" y="2137659"/>
              <a:ext cx="360000" cy="360000"/>
            </a:xfrm>
            <a:prstGeom prst="rect">
              <a:avLst/>
            </a:prstGeom>
          </p:spPr>
        </p:pic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97A0F380-9601-1C4F-B181-40B712F57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562723" y="2127611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0113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Arredondado 1">
            <a:extLst>
              <a:ext uri="{FF2B5EF4-FFF2-40B4-BE49-F238E27FC236}">
                <a16:creationId xmlns:a16="http://schemas.microsoft.com/office/drawing/2014/main" id="{CD656FFB-FC70-F54B-BE34-8FE2AC43B4C0}"/>
              </a:ext>
            </a:extLst>
          </p:cNvPr>
          <p:cNvSpPr/>
          <p:nvPr/>
        </p:nvSpPr>
        <p:spPr>
          <a:xfrm>
            <a:off x="8196549" y="2299312"/>
            <a:ext cx="2555913" cy="355477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7DA799F8-E304-324A-BF14-021D7837B501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b="1" dirty="0"/>
              <a:t>trabalhando com dados</a:t>
            </a:r>
          </a:p>
          <a:p>
            <a:r>
              <a:rPr lang="pt-BR" sz="1800" b="1" dirty="0"/>
              <a:t>Dados limpos</a:t>
            </a:r>
          </a:p>
        </p:txBody>
      </p:sp>
      <p:sp>
        <p:nvSpPr>
          <p:cNvPr id="4" name="Espaço Reservado para Conteúdo 7">
            <a:extLst>
              <a:ext uri="{FF2B5EF4-FFF2-40B4-BE49-F238E27FC236}">
                <a16:creationId xmlns:a16="http://schemas.microsoft.com/office/drawing/2014/main" id="{22B2F8A4-B935-B248-B2F2-8299EF0EEAB4}"/>
              </a:ext>
            </a:extLst>
          </p:cNvPr>
          <p:cNvSpPr txBox="1">
            <a:spLocks/>
          </p:cNvSpPr>
          <p:nvPr/>
        </p:nvSpPr>
        <p:spPr>
          <a:xfrm>
            <a:off x="1141411" y="2666999"/>
            <a:ext cx="6206839" cy="3124201"/>
          </a:xfrm>
          <a:prstGeom prst="rect">
            <a:avLst/>
          </a:prstGeom>
        </p:spPr>
        <p:txBody>
          <a:bodyPr anchor="t">
            <a:normAutofit fontScale="850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/>
              <a:t>Um ponto importante na análise de dados é ter dados arrumados / limpos em arquivos, de maneira que valores e informações possam ser facilmente acessados e utilizados</a:t>
            </a:r>
          </a:p>
          <a:p>
            <a:pPr marL="0" indent="0">
              <a:buFont typeface="Arial"/>
              <a:buNone/>
            </a:pPr>
            <a:endParaRPr lang="pt-BR"/>
          </a:p>
          <a:p>
            <a:pPr marL="0" indent="0">
              <a:buFont typeface="Arial"/>
              <a:buNone/>
            </a:pPr>
            <a:r>
              <a:rPr lang="pt-BR"/>
              <a:t>Conceito de “tidy data”:</a:t>
            </a:r>
          </a:p>
          <a:p>
            <a:pPr marL="342900" indent="-342900">
              <a:buFont typeface="+mj-lt"/>
              <a:buAutoNum type="arabicPeriod"/>
            </a:pPr>
            <a:r>
              <a:rPr lang="pt-BR"/>
              <a:t>Cada coluna é uma variável</a:t>
            </a:r>
          </a:p>
          <a:p>
            <a:pPr marL="342900" indent="-342900">
              <a:buFont typeface="+mj-lt"/>
              <a:buAutoNum type="arabicPeriod"/>
            </a:pPr>
            <a:r>
              <a:rPr lang="pt-BR"/>
              <a:t>Cada observação é uma linha</a:t>
            </a:r>
          </a:p>
          <a:p>
            <a:pPr marL="342900" indent="-342900">
              <a:buFont typeface="+mj-lt"/>
              <a:buAutoNum type="arabicPeriod"/>
            </a:pPr>
            <a:r>
              <a:rPr lang="pt-BR"/>
              <a:t>Cada tipo de unidade de observação forma uma tabela</a:t>
            </a:r>
          </a:p>
          <a:p>
            <a:pPr marL="0" indent="0">
              <a:buFont typeface="Arial"/>
              <a:buNone/>
            </a:pPr>
            <a:endParaRPr lang="pt-BR"/>
          </a:p>
          <a:p>
            <a:endParaRPr lang="pt-BR" dirty="0"/>
          </a:p>
        </p:txBody>
      </p:sp>
      <p:pic>
        <p:nvPicPr>
          <p:cNvPr id="5" name="Espaço Reservado para Conteúdo 9">
            <a:extLst>
              <a:ext uri="{FF2B5EF4-FFF2-40B4-BE49-F238E27FC236}">
                <a16:creationId xmlns:a16="http://schemas.microsoft.com/office/drawing/2014/main" id="{A2A2425E-7B50-1C4A-BF96-8AD3B327B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646" y="2514600"/>
            <a:ext cx="2207718" cy="3124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87916010-7FDE-8B40-899F-C43337292407}"/>
              </a:ext>
            </a:extLst>
          </p:cNvPr>
          <p:cNvSpPr/>
          <p:nvPr/>
        </p:nvSpPr>
        <p:spPr>
          <a:xfrm>
            <a:off x="7154452" y="6299807"/>
            <a:ext cx="4894329" cy="297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400" dirty="0" err="1"/>
              <a:t>Wickham</a:t>
            </a:r>
            <a:r>
              <a:rPr lang="pt-BR" sz="1400" dirty="0"/>
              <a:t>, 2014</a:t>
            </a:r>
          </a:p>
          <a:p>
            <a:pPr algn="r"/>
            <a:r>
              <a:rPr lang="pt-BR" sz="1400" dirty="0" err="1"/>
              <a:t>Tidy</a:t>
            </a:r>
            <a:r>
              <a:rPr lang="pt-BR" sz="1400" dirty="0"/>
              <a:t> data, </a:t>
            </a:r>
            <a:r>
              <a:rPr lang="pt-BR" sz="1400" i="1" dirty="0" err="1"/>
              <a:t>Journal</a:t>
            </a:r>
            <a:r>
              <a:rPr lang="pt-BR" sz="1400" i="1" dirty="0"/>
              <a:t> </a:t>
            </a:r>
            <a:r>
              <a:rPr lang="pt-BR" sz="1400" i="1" dirty="0" err="1"/>
              <a:t>of</a:t>
            </a:r>
            <a:r>
              <a:rPr lang="pt-BR" sz="1400" i="1" dirty="0"/>
              <a:t> </a:t>
            </a:r>
            <a:r>
              <a:rPr lang="pt-BR" sz="1400" i="1" dirty="0" err="1"/>
              <a:t>Statistical</a:t>
            </a:r>
            <a:r>
              <a:rPr lang="pt-BR" sz="1400" i="1" dirty="0"/>
              <a:t> Software</a:t>
            </a:r>
            <a:r>
              <a:rPr lang="pt-BR" sz="1400" dirty="0"/>
              <a:t>, </a:t>
            </a:r>
            <a:r>
              <a:rPr lang="pt-BR" sz="1400" b="1" dirty="0"/>
              <a:t>59</a:t>
            </a:r>
            <a:r>
              <a:rPr lang="pt-BR" sz="1400" dirty="0"/>
              <a:t>(10):1-23</a:t>
            </a:r>
          </a:p>
        </p:txBody>
      </p:sp>
      <p:sp>
        <p:nvSpPr>
          <p:cNvPr id="7" name="Retângulo Arredondado 6">
            <a:extLst>
              <a:ext uri="{FF2B5EF4-FFF2-40B4-BE49-F238E27FC236}">
                <a16:creationId xmlns:a16="http://schemas.microsoft.com/office/drawing/2014/main" id="{29E7FEA8-476D-844F-A18B-0AF0783996EC}"/>
              </a:ext>
            </a:extLst>
          </p:cNvPr>
          <p:cNvSpPr/>
          <p:nvPr/>
        </p:nvSpPr>
        <p:spPr>
          <a:xfrm>
            <a:off x="11611779" y="113841"/>
            <a:ext cx="473725" cy="39293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619061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0B11FE0-26FD-A04C-9B8C-BD5E12B72EBE}"/>
              </a:ext>
            </a:extLst>
          </p:cNvPr>
          <p:cNvSpPr txBox="1">
            <a:spLocks/>
          </p:cNvSpPr>
          <p:nvPr/>
        </p:nvSpPr>
        <p:spPr>
          <a:xfrm>
            <a:off x="681487" y="609600"/>
            <a:ext cx="10757139" cy="560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pt-BR" sz="3600" dirty="0"/>
              <a:t>PARTE 1: Análise E VISUALIZAÇÃO de dados</a:t>
            </a:r>
            <a:br>
              <a:rPr lang="pt-BR" sz="3600" dirty="0"/>
            </a:br>
            <a:br>
              <a:rPr lang="pt-BR" sz="3600" dirty="0"/>
            </a:br>
            <a:r>
              <a:rPr lang="pt-BR" sz="3600" dirty="0"/>
              <a:t>PARTE 2: MODELOS ESTATÍSTICOS</a:t>
            </a:r>
            <a:endParaRPr lang="pt-BR" sz="3600" i="1" dirty="0"/>
          </a:p>
        </p:txBody>
      </p:sp>
    </p:spTree>
    <p:extLst>
      <p:ext uri="{BB962C8B-B14F-4D97-AF65-F5344CB8AC3E}">
        <p14:creationId xmlns:p14="http://schemas.microsoft.com/office/powerpoint/2010/main" val="32919629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FF2B15-CCC3-F049-A463-38E13BC79856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/>
              <a:t>exercício 1</a:t>
            </a:r>
            <a:br>
              <a:rPr lang="pt-BR" sz="1600"/>
            </a:br>
            <a:r>
              <a:rPr lang="pt-BR" sz="1600"/>
              <a:t>quais problemas você encontra aqui ?</a:t>
            </a:r>
            <a:endParaRPr lang="pt-BR" sz="1600" dirty="0"/>
          </a:p>
        </p:txBody>
      </p:sp>
      <p:graphicFrame>
        <p:nvGraphicFramePr>
          <p:cNvPr id="3" name="Espaço Reservado para Conteúdo 4">
            <a:extLst>
              <a:ext uri="{FF2B5EF4-FFF2-40B4-BE49-F238E27FC236}">
                <a16:creationId xmlns:a16="http://schemas.microsoft.com/office/drawing/2014/main" id="{38C3E90E-E0D4-824E-9CE6-16F56F41F1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3909493"/>
              </p:ext>
            </p:extLst>
          </p:nvPr>
        </p:nvGraphicFramePr>
        <p:xfrm>
          <a:off x="1291471" y="2083324"/>
          <a:ext cx="9755937" cy="4294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9658">
                  <a:extLst>
                    <a:ext uri="{9D8B030D-6E8A-4147-A177-3AD203B41FA5}">
                      <a16:colId xmlns:a16="http://schemas.microsoft.com/office/drawing/2014/main" val="3777582046"/>
                    </a:ext>
                  </a:extLst>
                </a:gridCol>
                <a:gridCol w="1580147">
                  <a:extLst>
                    <a:ext uri="{9D8B030D-6E8A-4147-A177-3AD203B41FA5}">
                      <a16:colId xmlns:a16="http://schemas.microsoft.com/office/drawing/2014/main" val="154415350"/>
                    </a:ext>
                  </a:extLst>
                </a:gridCol>
                <a:gridCol w="1339658">
                  <a:extLst>
                    <a:ext uri="{9D8B030D-6E8A-4147-A177-3AD203B41FA5}">
                      <a16:colId xmlns:a16="http://schemas.microsoft.com/office/drawing/2014/main" val="1699938876"/>
                    </a:ext>
                  </a:extLst>
                </a:gridCol>
                <a:gridCol w="1339658">
                  <a:extLst>
                    <a:ext uri="{9D8B030D-6E8A-4147-A177-3AD203B41FA5}">
                      <a16:colId xmlns:a16="http://schemas.microsoft.com/office/drawing/2014/main" val="1342698984"/>
                    </a:ext>
                  </a:extLst>
                </a:gridCol>
                <a:gridCol w="1477500">
                  <a:extLst>
                    <a:ext uri="{9D8B030D-6E8A-4147-A177-3AD203B41FA5}">
                      <a16:colId xmlns:a16="http://schemas.microsoft.com/office/drawing/2014/main" val="1125801194"/>
                    </a:ext>
                  </a:extLst>
                </a:gridCol>
                <a:gridCol w="1339658">
                  <a:extLst>
                    <a:ext uri="{9D8B030D-6E8A-4147-A177-3AD203B41FA5}">
                      <a16:colId xmlns:a16="http://schemas.microsoft.com/office/drawing/2014/main" val="115673867"/>
                    </a:ext>
                  </a:extLst>
                </a:gridCol>
                <a:gridCol w="1339658">
                  <a:extLst>
                    <a:ext uri="{9D8B030D-6E8A-4147-A177-3AD203B41FA5}">
                      <a16:colId xmlns:a16="http://schemas.microsoft.com/office/drawing/2014/main" val="2138361819"/>
                    </a:ext>
                  </a:extLst>
                </a:gridCol>
              </a:tblGrid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dirty="0">
                          <a:effectLst/>
                        </a:rPr>
                        <a:t>variavel1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dirty="0">
                          <a:effectLst/>
                        </a:rPr>
                        <a:t>variavel2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>
                          <a:effectLst/>
                        </a:rPr>
                        <a:t>variavel3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dirty="0">
                          <a:effectLst/>
                        </a:rPr>
                        <a:t>variavel4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dirty="0">
                          <a:effectLst/>
                        </a:rPr>
                        <a:t>variavel5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dirty="0">
                          <a:effectLst/>
                        </a:rPr>
                        <a:t>variavel6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dirty="0">
                          <a:effectLst/>
                        </a:rPr>
                        <a:t>variavel7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838017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2000-20-1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0.122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860753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2002-15-11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0.323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Masculino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199397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2002-15-12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0.550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Masculino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64430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2002/15/13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0.400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femini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72799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2002/15/14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0.400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femini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984335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2002-15-15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88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3.200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Feminio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362977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2002-15-16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999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7.800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Feminio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546726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2002-15-17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324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9.000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mulher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767852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NA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0.880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homem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266870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2002-15-19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0.900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929645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2002-15-20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0.000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6780158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434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0.000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305596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2002-15-22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0.555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764946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10/01/2013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544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0.400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937805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11/01/2013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0.889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masculino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6767068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12/01/2013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0.900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876110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13/01/2013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0.00.0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248742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0.000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09944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2002-15-28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0.000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07404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2002-15-29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ß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0.000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943084"/>
                  </a:ext>
                </a:extLst>
              </a:tr>
            </a:tbl>
          </a:graphicData>
        </a:graphic>
      </p:graphicFrame>
      <p:sp>
        <p:nvSpPr>
          <p:cNvPr id="4" name="Espaço Reservado para Conteúdo 4">
            <a:extLst>
              <a:ext uri="{FF2B5EF4-FFF2-40B4-BE49-F238E27FC236}">
                <a16:creationId xmlns:a16="http://schemas.microsoft.com/office/drawing/2014/main" id="{1C744C9A-C1A0-8347-B924-191B4FDA7BD1}"/>
              </a:ext>
            </a:extLst>
          </p:cNvPr>
          <p:cNvSpPr txBox="1">
            <a:spLocks/>
          </p:cNvSpPr>
          <p:nvPr/>
        </p:nvSpPr>
        <p:spPr>
          <a:xfrm>
            <a:off x="7611293" y="106478"/>
            <a:ext cx="4476206" cy="136527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sz="1200"/>
              <a:t>Conceito de “tidy data”: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200"/>
              <a:t>Cada coluna é uma variável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200"/>
              <a:t>Cada observação é uma linha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200"/>
              <a:t>Cada tipo de unidade de observação forma uma tabela</a:t>
            </a:r>
            <a:endParaRPr lang="pt-BR" sz="1200" dirty="0"/>
          </a:p>
        </p:txBody>
      </p:sp>
      <p:sp>
        <p:nvSpPr>
          <p:cNvPr id="5" name="Retângulo Arredondado 4">
            <a:extLst>
              <a:ext uri="{FF2B5EF4-FFF2-40B4-BE49-F238E27FC236}">
                <a16:creationId xmlns:a16="http://schemas.microsoft.com/office/drawing/2014/main" id="{7CE4D090-7503-EB45-9A68-4632B80BF506}"/>
              </a:ext>
            </a:extLst>
          </p:cNvPr>
          <p:cNvSpPr/>
          <p:nvPr/>
        </p:nvSpPr>
        <p:spPr>
          <a:xfrm>
            <a:off x="11611779" y="113841"/>
            <a:ext cx="473725" cy="39293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6013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BC815C-6392-E843-96F7-9158E89E6AB2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/>
              <a:t>exercício 1</a:t>
            </a:r>
            <a:br>
              <a:rPr lang="pt-BR"/>
            </a:br>
            <a:r>
              <a:rPr lang="pt-BR" sz="1600"/>
              <a:t>problemas</a:t>
            </a:r>
            <a:endParaRPr lang="pt-BR" sz="1600" dirty="0"/>
          </a:p>
        </p:txBody>
      </p:sp>
      <p:graphicFrame>
        <p:nvGraphicFramePr>
          <p:cNvPr id="3" name="Espaço Reservado para Conteúdo 4">
            <a:extLst>
              <a:ext uri="{FF2B5EF4-FFF2-40B4-BE49-F238E27FC236}">
                <a16:creationId xmlns:a16="http://schemas.microsoft.com/office/drawing/2014/main" id="{B9DECB1D-0D93-2A43-910A-E8B1D8DDF1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4285437"/>
              </p:ext>
            </p:extLst>
          </p:nvPr>
        </p:nvGraphicFramePr>
        <p:xfrm>
          <a:off x="1291471" y="2083324"/>
          <a:ext cx="9755937" cy="4294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9658">
                  <a:extLst>
                    <a:ext uri="{9D8B030D-6E8A-4147-A177-3AD203B41FA5}">
                      <a16:colId xmlns:a16="http://schemas.microsoft.com/office/drawing/2014/main" val="3777582046"/>
                    </a:ext>
                  </a:extLst>
                </a:gridCol>
                <a:gridCol w="1580147">
                  <a:extLst>
                    <a:ext uri="{9D8B030D-6E8A-4147-A177-3AD203B41FA5}">
                      <a16:colId xmlns:a16="http://schemas.microsoft.com/office/drawing/2014/main" val="154415350"/>
                    </a:ext>
                  </a:extLst>
                </a:gridCol>
                <a:gridCol w="1339658">
                  <a:extLst>
                    <a:ext uri="{9D8B030D-6E8A-4147-A177-3AD203B41FA5}">
                      <a16:colId xmlns:a16="http://schemas.microsoft.com/office/drawing/2014/main" val="1699938876"/>
                    </a:ext>
                  </a:extLst>
                </a:gridCol>
                <a:gridCol w="1339658">
                  <a:extLst>
                    <a:ext uri="{9D8B030D-6E8A-4147-A177-3AD203B41FA5}">
                      <a16:colId xmlns:a16="http://schemas.microsoft.com/office/drawing/2014/main" val="1342698984"/>
                    </a:ext>
                  </a:extLst>
                </a:gridCol>
                <a:gridCol w="1477500">
                  <a:extLst>
                    <a:ext uri="{9D8B030D-6E8A-4147-A177-3AD203B41FA5}">
                      <a16:colId xmlns:a16="http://schemas.microsoft.com/office/drawing/2014/main" val="1125801194"/>
                    </a:ext>
                  </a:extLst>
                </a:gridCol>
                <a:gridCol w="1339658">
                  <a:extLst>
                    <a:ext uri="{9D8B030D-6E8A-4147-A177-3AD203B41FA5}">
                      <a16:colId xmlns:a16="http://schemas.microsoft.com/office/drawing/2014/main" val="115673867"/>
                    </a:ext>
                  </a:extLst>
                </a:gridCol>
                <a:gridCol w="1339658">
                  <a:extLst>
                    <a:ext uri="{9D8B030D-6E8A-4147-A177-3AD203B41FA5}">
                      <a16:colId xmlns:a16="http://schemas.microsoft.com/office/drawing/2014/main" val="2138361819"/>
                    </a:ext>
                  </a:extLst>
                </a:gridCol>
              </a:tblGrid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dirty="0">
                          <a:effectLst/>
                        </a:rPr>
                        <a:t>variavel1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dirty="0">
                          <a:effectLst/>
                        </a:rPr>
                        <a:t>variavel2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dirty="0">
                          <a:effectLst/>
                        </a:rPr>
                        <a:t>variavel3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dirty="0">
                          <a:effectLst/>
                        </a:rPr>
                        <a:t>variavel4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dirty="0">
                          <a:effectLst/>
                        </a:rPr>
                        <a:t>variavel5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dirty="0">
                          <a:effectLst/>
                        </a:rPr>
                        <a:t>variavel6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dirty="0">
                          <a:effectLst/>
                        </a:rPr>
                        <a:t>variavel7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838017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2000-20-1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0.122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masculino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r>
                        <a:rPr lang="pt-BR" sz="1200" u="none" strike="noStrike" dirty="0">
                          <a:effectLst/>
                        </a:rPr>
                        <a:t>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860753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2002-15-11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0.323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Masculino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199397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2002-15-12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0.550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Masculino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64430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2002/15/</a:t>
                      </a:r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13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0.400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 err="1">
                          <a:effectLst/>
                        </a:rPr>
                        <a:t>femini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72799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2002/15/</a:t>
                      </a:r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14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0.400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 err="1">
                          <a:effectLst/>
                        </a:rPr>
                        <a:t>femini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984335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2002-15-</a:t>
                      </a:r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15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88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3.200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 err="1">
                          <a:effectLst/>
                        </a:rPr>
                        <a:t>Feminio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362977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2002-15-</a:t>
                      </a:r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16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999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7.800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Feminio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546726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2002-15-</a:t>
                      </a:r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17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324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9.000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mulher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767852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NA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0.880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homem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266870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2002-15-</a:t>
                      </a:r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19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0.900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929645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2002-15-</a:t>
                      </a:r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20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0.000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6780158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434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0.000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305596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2002-15-22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0.555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masculino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764946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10/01/2013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544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0.400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937805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11/01/2013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0.889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masculino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6767068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12/01/2013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0.900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876110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13/01/2013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0.00.0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248742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0.000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09944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2002-15-</a:t>
                      </a:r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28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0.000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07404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2002-15-</a:t>
                      </a:r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29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 err="1">
                          <a:effectLst/>
                        </a:rPr>
                        <a:t>ß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0.000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943084"/>
                  </a:ext>
                </a:extLst>
              </a:tr>
            </a:tbl>
          </a:graphicData>
        </a:graphic>
      </p:graphicFrame>
      <p:sp>
        <p:nvSpPr>
          <p:cNvPr id="4" name="Retângulo Arredondado 3">
            <a:extLst>
              <a:ext uri="{FF2B5EF4-FFF2-40B4-BE49-F238E27FC236}">
                <a16:creationId xmlns:a16="http://schemas.microsoft.com/office/drawing/2014/main" id="{074D11B4-0ED2-BE43-9434-22631B0800E4}"/>
              </a:ext>
            </a:extLst>
          </p:cNvPr>
          <p:cNvSpPr/>
          <p:nvPr/>
        </p:nvSpPr>
        <p:spPr>
          <a:xfrm>
            <a:off x="11611779" y="113841"/>
            <a:ext cx="473725" cy="39293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04621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434AE9-BA5C-414C-BB33-29B9F887204C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/>
              <a:t>exercício 1</a:t>
            </a:r>
            <a:br>
              <a:rPr lang="pt-BR"/>
            </a:br>
            <a:r>
              <a:rPr lang="pt-BR" sz="1600"/>
              <a:t>possível solução</a:t>
            </a:r>
            <a:endParaRPr lang="pt-BR" sz="1600" dirty="0"/>
          </a:p>
        </p:txBody>
      </p:sp>
      <p:graphicFrame>
        <p:nvGraphicFramePr>
          <p:cNvPr id="3" name="Espaço Reservado para Conteúdo 4">
            <a:extLst>
              <a:ext uri="{FF2B5EF4-FFF2-40B4-BE49-F238E27FC236}">
                <a16:creationId xmlns:a16="http://schemas.microsoft.com/office/drawing/2014/main" id="{CE745B16-6885-5046-BE4D-03D92F3DF7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3710875"/>
              </p:ext>
            </p:extLst>
          </p:nvPr>
        </p:nvGraphicFramePr>
        <p:xfrm>
          <a:off x="1291471" y="2083324"/>
          <a:ext cx="9850762" cy="4294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1014">
                  <a:extLst>
                    <a:ext uri="{9D8B030D-6E8A-4147-A177-3AD203B41FA5}">
                      <a16:colId xmlns:a16="http://schemas.microsoft.com/office/drawing/2014/main" val="3777582046"/>
                    </a:ext>
                  </a:extLst>
                </a:gridCol>
                <a:gridCol w="1239686">
                  <a:extLst>
                    <a:ext uri="{9D8B030D-6E8A-4147-A177-3AD203B41FA5}">
                      <a16:colId xmlns:a16="http://schemas.microsoft.com/office/drawing/2014/main" val="154415350"/>
                    </a:ext>
                  </a:extLst>
                </a:gridCol>
                <a:gridCol w="1051014">
                  <a:extLst>
                    <a:ext uri="{9D8B030D-6E8A-4147-A177-3AD203B41FA5}">
                      <a16:colId xmlns:a16="http://schemas.microsoft.com/office/drawing/2014/main" val="1192754592"/>
                    </a:ext>
                  </a:extLst>
                </a:gridCol>
                <a:gridCol w="1051014">
                  <a:extLst>
                    <a:ext uri="{9D8B030D-6E8A-4147-A177-3AD203B41FA5}">
                      <a16:colId xmlns:a16="http://schemas.microsoft.com/office/drawing/2014/main" val="1705840639"/>
                    </a:ext>
                  </a:extLst>
                </a:gridCol>
                <a:gridCol w="1051014">
                  <a:extLst>
                    <a:ext uri="{9D8B030D-6E8A-4147-A177-3AD203B41FA5}">
                      <a16:colId xmlns:a16="http://schemas.microsoft.com/office/drawing/2014/main" val="1699938876"/>
                    </a:ext>
                  </a:extLst>
                </a:gridCol>
                <a:gridCol w="1145836">
                  <a:extLst>
                    <a:ext uri="{9D8B030D-6E8A-4147-A177-3AD203B41FA5}">
                      <a16:colId xmlns:a16="http://schemas.microsoft.com/office/drawing/2014/main" val="1342698984"/>
                    </a:ext>
                  </a:extLst>
                </a:gridCol>
                <a:gridCol w="1159156">
                  <a:extLst>
                    <a:ext uri="{9D8B030D-6E8A-4147-A177-3AD203B41FA5}">
                      <a16:colId xmlns:a16="http://schemas.microsoft.com/office/drawing/2014/main" val="1125801194"/>
                    </a:ext>
                  </a:extLst>
                </a:gridCol>
                <a:gridCol w="1051014">
                  <a:extLst>
                    <a:ext uri="{9D8B030D-6E8A-4147-A177-3AD203B41FA5}">
                      <a16:colId xmlns:a16="http://schemas.microsoft.com/office/drawing/2014/main" val="115673867"/>
                    </a:ext>
                  </a:extLst>
                </a:gridCol>
                <a:gridCol w="1051014">
                  <a:extLst>
                    <a:ext uri="{9D8B030D-6E8A-4147-A177-3AD203B41FA5}">
                      <a16:colId xmlns:a16="http://schemas.microsoft.com/office/drawing/2014/main" val="2138361819"/>
                    </a:ext>
                  </a:extLst>
                </a:gridCol>
              </a:tblGrid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dirty="0" err="1">
                          <a:effectLst/>
                          <a:latin typeface="+mj-lt"/>
                        </a:rPr>
                        <a:t>indice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dirty="0">
                          <a:effectLst/>
                          <a:latin typeface="+mj-lt"/>
                        </a:rPr>
                        <a:t>data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ano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estacao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dirty="0" err="1">
                          <a:effectLst/>
                          <a:latin typeface="+mj-lt"/>
                        </a:rPr>
                        <a:t>tamanho_mm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dirty="0" err="1">
                          <a:effectLst/>
                          <a:latin typeface="+mj-lt"/>
                        </a:rPr>
                        <a:t>espessura_mm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dirty="0">
                          <a:effectLst/>
                          <a:latin typeface="+mj-lt"/>
                        </a:rPr>
                        <a:t>sexo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dirty="0">
                          <a:effectLst/>
                          <a:latin typeface="+mj-lt"/>
                        </a:rPr>
                        <a:t>modulo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dirty="0" err="1">
                          <a:effectLst/>
                          <a:latin typeface="+mj-lt"/>
                        </a:rPr>
                        <a:t>nr_patas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838017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solidFill>
                            <a:srgbClr val="92D050"/>
                          </a:solidFill>
                          <a:effectLst/>
                        </a:rPr>
                        <a:t>0</a:t>
                      </a:r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10/10/2000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0.122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masculino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860753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0</a:t>
                      </a:r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10/11/2002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2002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0.323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masculino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199397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0</a:t>
                      </a:r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10/12/2002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2002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0.550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masculino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64430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0</a:t>
                      </a:r>
                      <a:r>
                        <a:rPr lang="pt-BR" sz="1200" u="none" strike="noStrike" dirty="0">
                          <a:effectLst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10/09/2002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2002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0.400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 err="1">
                          <a:effectLst/>
                        </a:rPr>
                        <a:t>femino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72799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0</a:t>
                      </a:r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10/09/2002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2002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0.400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 err="1">
                          <a:effectLst/>
                        </a:rPr>
                        <a:t>femino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984335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0</a:t>
                      </a:r>
                      <a:r>
                        <a:rPr lang="pt-BR" sz="1200" u="none" strike="noStrike" dirty="0">
                          <a:effectLst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10/10/2012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2012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88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3.200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 err="1">
                          <a:effectLst/>
                        </a:rPr>
                        <a:t>femino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362977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0</a:t>
                      </a:r>
                      <a:r>
                        <a:rPr lang="pt-BR" sz="1200" u="none" strike="noStrike" dirty="0">
                          <a:effectLst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10/11/2016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999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7.800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 err="1">
                          <a:effectLst/>
                        </a:rPr>
                        <a:t>femino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546726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0</a:t>
                      </a:r>
                      <a:r>
                        <a:rPr lang="pt-BR" sz="1200" u="none" strike="noStrike" dirty="0">
                          <a:effectLst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10/12/2002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2002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324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9.000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mulher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767852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0</a:t>
                      </a:r>
                      <a:r>
                        <a:rPr lang="pt-BR" sz="1200" u="none" strike="noStrike" dirty="0">
                          <a:effectLst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0.880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masculino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266870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02/02/1999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1999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seca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0.900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929645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01/04/2002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2002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seca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0.000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6780158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434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0.000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305596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10/11/2002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2002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0.555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764946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10/10/2013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2013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544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0.400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937805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03/01/1998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1998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seca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0.889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masculino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6767068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03/01/2013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2013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seca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0.900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876110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04/03/2013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2013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seca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0.000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248742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0.000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09944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06/02/2002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2002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seca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0.000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07404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05/04/2002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2002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seca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0.000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943084"/>
                  </a:ext>
                </a:extLst>
              </a:tr>
            </a:tbl>
          </a:graphicData>
        </a:graphic>
      </p:graphicFrame>
      <p:sp>
        <p:nvSpPr>
          <p:cNvPr id="4" name="Retângulo Arredondado 3">
            <a:extLst>
              <a:ext uri="{FF2B5EF4-FFF2-40B4-BE49-F238E27FC236}">
                <a16:creationId xmlns:a16="http://schemas.microsoft.com/office/drawing/2014/main" id="{B5C851C2-53EC-A14A-AD8C-3FA300D42D76}"/>
              </a:ext>
            </a:extLst>
          </p:cNvPr>
          <p:cNvSpPr/>
          <p:nvPr/>
        </p:nvSpPr>
        <p:spPr>
          <a:xfrm>
            <a:off x="11611779" y="113841"/>
            <a:ext cx="473725" cy="39293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732198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AFCD3E-E3D6-5C40-A8B7-B602B88369BF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/>
              <a:t>exercício 2</a:t>
            </a:r>
            <a:br>
              <a:rPr lang="pt-BR"/>
            </a:br>
            <a:r>
              <a:rPr lang="pt-BR" sz="1600"/>
              <a:t>quais problemas você encontra aqui ?</a:t>
            </a:r>
            <a:endParaRPr lang="pt-BR" sz="1600" dirty="0"/>
          </a:p>
        </p:txBody>
      </p:sp>
      <p:graphicFrame>
        <p:nvGraphicFramePr>
          <p:cNvPr id="3" name="Espaço Reservado para Conteúdo 4">
            <a:extLst>
              <a:ext uri="{FF2B5EF4-FFF2-40B4-BE49-F238E27FC236}">
                <a16:creationId xmlns:a16="http://schemas.microsoft.com/office/drawing/2014/main" id="{F192C49C-320D-534E-874C-533FE1DC95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0842109"/>
              </p:ext>
            </p:extLst>
          </p:nvPr>
        </p:nvGraphicFramePr>
        <p:xfrm>
          <a:off x="1291471" y="2083324"/>
          <a:ext cx="9800828" cy="21992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9658">
                  <a:extLst>
                    <a:ext uri="{9D8B030D-6E8A-4147-A177-3AD203B41FA5}">
                      <a16:colId xmlns:a16="http://schemas.microsoft.com/office/drawing/2014/main" val="3777582046"/>
                    </a:ext>
                  </a:extLst>
                </a:gridCol>
                <a:gridCol w="1580147">
                  <a:extLst>
                    <a:ext uri="{9D8B030D-6E8A-4147-A177-3AD203B41FA5}">
                      <a16:colId xmlns:a16="http://schemas.microsoft.com/office/drawing/2014/main" val="154415350"/>
                    </a:ext>
                  </a:extLst>
                </a:gridCol>
                <a:gridCol w="1339658">
                  <a:extLst>
                    <a:ext uri="{9D8B030D-6E8A-4147-A177-3AD203B41FA5}">
                      <a16:colId xmlns:a16="http://schemas.microsoft.com/office/drawing/2014/main" val="1699938876"/>
                    </a:ext>
                  </a:extLst>
                </a:gridCol>
                <a:gridCol w="1339658">
                  <a:extLst>
                    <a:ext uri="{9D8B030D-6E8A-4147-A177-3AD203B41FA5}">
                      <a16:colId xmlns:a16="http://schemas.microsoft.com/office/drawing/2014/main" val="1342698984"/>
                    </a:ext>
                  </a:extLst>
                </a:gridCol>
                <a:gridCol w="1522391">
                  <a:extLst>
                    <a:ext uri="{9D8B030D-6E8A-4147-A177-3AD203B41FA5}">
                      <a16:colId xmlns:a16="http://schemas.microsoft.com/office/drawing/2014/main" val="1125801194"/>
                    </a:ext>
                  </a:extLst>
                </a:gridCol>
                <a:gridCol w="1339658">
                  <a:extLst>
                    <a:ext uri="{9D8B030D-6E8A-4147-A177-3AD203B41FA5}">
                      <a16:colId xmlns:a16="http://schemas.microsoft.com/office/drawing/2014/main" val="115673867"/>
                    </a:ext>
                  </a:extLst>
                </a:gridCol>
                <a:gridCol w="1339658">
                  <a:extLst>
                    <a:ext uri="{9D8B030D-6E8A-4147-A177-3AD203B41FA5}">
                      <a16:colId xmlns:a16="http://schemas.microsoft.com/office/drawing/2014/main" val="2138361819"/>
                    </a:ext>
                  </a:extLst>
                </a:gridCol>
              </a:tblGrid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indice</a:t>
                      </a:r>
                      <a:endParaRPr lang="pt-BR" sz="12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pt-BR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sexo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pt-BR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idade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pt-BR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Tratamento_t0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pt-BR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Tratamento_t1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pt-BR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conDicaot1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pt-BR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conDicaot0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838017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ID1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frio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860753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ID2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frio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199397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ID3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frio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64430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ID4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frio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72799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ID5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não sei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984335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calor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362977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ID7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-99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calor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546726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ID8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calor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767852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ID9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calor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266870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ID10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calor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929645"/>
                  </a:ext>
                </a:extLst>
              </a:tr>
            </a:tbl>
          </a:graphicData>
        </a:graphic>
      </p:graphicFrame>
      <p:sp>
        <p:nvSpPr>
          <p:cNvPr id="4" name="Espaço Reservado para Conteúdo 4">
            <a:extLst>
              <a:ext uri="{FF2B5EF4-FFF2-40B4-BE49-F238E27FC236}">
                <a16:creationId xmlns:a16="http://schemas.microsoft.com/office/drawing/2014/main" id="{CE2AB4F0-C152-414F-ABE4-8B62A21B7812}"/>
              </a:ext>
            </a:extLst>
          </p:cNvPr>
          <p:cNvSpPr txBox="1">
            <a:spLocks/>
          </p:cNvSpPr>
          <p:nvPr/>
        </p:nvSpPr>
        <p:spPr>
          <a:xfrm>
            <a:off x="7611293" y="106478"/>
            <a:ext cx="4476206" cy="136527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sz="1200"/>
              <a:t>Conceito de “tidy data”: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200"/>
              <a:t>Cada coluna é uma variável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200"/>
              <a:t>Cada observação é uma linha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200"/>
              <a:t>Cada tipo de unidade de observação forma uma tabela</a:t>
            </a:r>
            <a:endParaRPr lang="pt-BR" sz="1200" dirty="0"/>
          </a:p>
        </p:txBody>
      </p:sp>
      <p:sp>
        <p:nvSpPr>
          <p:cNvPr id="5" name="Retângulo Arredondado 4">
            <a:extLst>
              <a:ext uri="{FF2B5EF4-FFF2-40B4-BE49-F238E27FC236}">
                <a16:creationId xmlns:a16="http://schemas.microsoft.com/office/drawing/2014/main" id="{3392435B-6DBB-E24E-9645-7C4DB3D5CED9}"/>
              </a:ext>
            </a:extLst>
          </p:cNvPr>
          <p:cNvSpPr/>
          <p:nvPr/>
        </p:nvSpPr>
        <p:spPr>
          <a:xfrm>
            <a:off x="11611779" y="113841"/>
            <a:ext cx="473725" cy="39293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111181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2D583F-BC31-6141-837C-D2FDC84A85BD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/>
              <a:t>exercício 2</a:t>
            </a:r>
            <a:br>
              <a:rPr lang="pt-BR"/>
            </a:br>
            <a:r>
              <a:rPr lang="pt-BR" sz="1600"/>
              <a:t>problemas</a:t>
            </a:r>
            <a:endParaRPr lang="pt-BR" sz="1600" dirty="0"/>
          </a:p>
        </p:txBody>
      </p:sp>
      <p:graphicFrame>
        <p:nvGraphicFramePr>
          <p:cNvPr id="3" name="Espaço Reservado para Conteúdo 4">
            <a:extLst>
              <a:ext uri="{FF2B5EF4-FFF2-40B4-BE49-F238E27FC236}">
                <a16:creationId xmlns:a16="http://schemas.microsoft.com/office/drawing/2014/main" id="{B854ECED-F061-3F4C-9475-83AB3F8575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8524330"/>
              </p:ext>
            </p:extLst>
          </p:nvPr>
        </p:nvGraphicFramePr>
        <p:xfrm>
          <a:off x="1291471" y="2083324"/>
          <a:ext cx="9800828" cy="21992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9658">
                  <a:extLst>
                    <a:ext uri="{9D8B030D-6E8A-4147-A177-3AD203B41FA5}">
                      <a16:colId xmlns:a16="http://schemas.microsoft.com/office/drawing/2014/main" val="3777582046"/>
                    </a:ext>
                  </a:extLst>
                </a:gridCol>
                <a:gridCol w="1580147">
                  <a:extLst>
                    <a:ext uri="{9D8B030D-6E8A-4147-A177-3AD203B41FA5}">
                      <a16:colId xmlns:a16="http://schemas.microsoft.com/office/drawing/2014/main" val="154415350"/>
                    </a:ext>
                  </a:extLst>
                </a:gridCol>
                <a:gridCol w="1339658">
                  <a:extLst>
                    <a:ext uri="{9D8B030D-6E8A-4147-A177-3AD203B41FA5}">
                      <a16:colId xmlns:a16="http://schemas.microsoft.com/office/drawing/2014/main" val="1699938876"/>
                    </a:ext>
                  </a:extLst>
                </a:gridCol>
                <a:gridCol w="1339658">
                  <a:extLst>
                    <a:ext uri="{9D8B030D-6E8A-4147-A177-3AD203B41FA5}">
                      <a16:colId xmlns:a16="http://schemas.microsoft.com/office/drawing/2014/main" val="1342698984"/>
                    </a:ext>
                  </a:extLst>
                </a:gridCol>
                <a:gridCol w="1522391">
                  <a:extLst>
                    <a:ext uri="{9D8B030D-6E8A-4147-A177-3AD203B41FA5}">
                      <a16:colId xmlns:a16="http://schemas.microsoft.com/office/drawing/2014/main" val="1125801194"/>
                    </a:ext>
                  </a:extLst>
                </a:gridCol>
                <a:gridCol w="1339658">
                  <a:extLst>
                    <a:ext uri="{9D8B030D-6E8A-4147-A177-3AD203B41FA5}">
                      <a16:colId xmlns:a16="http://schemas.microsoft.com/office/drawing/2014/main" val="115673867"/>
                    </a:ext>
                  </a:extLst>
                </a:gridCol>
                <a:gridCol w="1339658">
                  <a:extLst>
                    <a:ext uri="{9D8B030D-6E8A-4147-A177-3AD203B41FA5}">
                      <a16:colId xmlns:a16="http://schemas.microsoft.com/office/drawing/2014/main" val="2138361819"/>
                    </a:ext>
                  </a:extLst>
                </a:gridCol>
              </a:tblGrid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indice</a:t>
                      </a:r>
                      <a:endParaRPr lang="pt-BR" sz="12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pt-BR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sexo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pt-BR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idade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pt-BR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Tratamento</a:t>
                      </a:r>
                      <a:r>
                        <a:rPr lang="pt-BR" sz="1200" b="1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_t0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pt-BR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Tratamento</a:t>
                      </a:r>
                      <a:r>
                        <a:rPr lang="pt-BR" sz="1200" b="1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_t1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pt-BR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</a:t>
                      </a:r>
                      <a:r>
                        <a:rPr lang="pt-BR" sz="1200" b="1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pt-BR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icaot1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pt-BR" sz="1200" b="1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conDicaot0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838017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ID1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 marL="6974" marR="6974" marT="697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frio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860753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ID2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 marL="6974" marR="6974" marT="697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frio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199397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ID3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 marL="6974" marR="6974" marT="697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</a:t>
                      </a:r>
                    </a:p>
                  </a:txBody>
                  <a:tcPr marL="6974" marR="6974" marT="697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frio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64430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ID4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frio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72799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ID5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não sei</a:t>
                      </a:r>
                    </a:p>
                  </a:txBody>
                  <a:tcPr marL="6974" marR="6974" marT="697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984335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calor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362977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ID7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-99</a:t>
                      </a:r>
                    </a:p>
                  </a:txBody>
                  <a:tcPr marL="6974" marR="6974" marT="697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calor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546726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ID8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calor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767852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ID9</a:t>
                      </a:r>
                    </a:p>
                  </a:txBody>
                  <a:tcPr marL="6974" marR="6974" marT="697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 marL="6974" marR="6974" marT="697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calor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266870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ID10</a:t>
                      </a:r>
                    </a:p>
                  </a:txBody>
                  <a:tcPr marL="6974" marR="6974" marT="697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 marL="6974" marR="6974" marT="697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calor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929645"/>
                  </a:ext>
                </a:extLst>
              </a:tr>
            </a:tbl>
          </a:graphicData>
        </a:graphic>
      </p:graphicFrame>
      <p:sp>
        <p:nvSpPr>
          <p:cNvPr id="4" name="Retângulo Arredondado 3">
            <a:extLst>
              <a:ext uri="{FF2B5EF4-FFF2-40B4-BE49-F238E27FC236}">
                <a16:creationId xmlns:a16="http://schemas.microsoft.com/office/drawing/2014/main" id="{AEAEF051-A561-5C41-A23B-2D74BE6BD6E0}"/>
              </a:ext>
            </a:extLst>
          </p:cNvPr>
          <p:cNvSpPr/>
          <p:nvPr/>
        </p:nvSpPr>
        <p:spPr>
          <a:xfrm>
            <a:off x="11611779" y="113841"/>
            <a:ext cx="473725" cy="39293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55667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AEF763-17B6-D548-B993-46AFCF10552D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/>
              <a:t>exercício 2</a:t>
            </a:r>
            <a:br>
              <a:rPr lang="pt-BR"/>
            </a:br>
            <a:r>
              <a:rPr lang="pt-BR" sz="1600"/>
              <a:t>possível solução</a:t>
            </a:r>
            <a:endParaRPr lang="pt-BR" sz="1600" dirty="0"/>
          </a:p>
        </p:txBody>
      </p:sp>
      <p:graphicFrame>
        <p:nvGraphicFramePr>
          <p:cNvPr id="3" name="Espaço Reservado para Conteúdo 4">
            <a:extLst>
              <a:ext uri="{FF2B5EF4-FFF2-40B4-BE49-F238E27FC236}">
                <a16:creationId xmlns:a16="http://schemas.microsoft.com/office/drawing/2014/main" id="{D7192AFC-9196-4C49-B063-C341FE2126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7737863"/>
              </p:ext>
            </p:extLst>
          </p:nvPr>
        </p:nvGraphicFramePr>
        <p:xfrm>
          <a:off x="1291471" y="2083324"/>
          <a:ext cx="8461170" cy="41188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9658">
                  <a:extLst>
                    <a:ext uri="{9D8B030D-6E8A-4147-A177-3AD203B41FA5}">
                      <a16:colId xmlns:a16="http://schemas.microsoft.com/office/drawing/2014/main" val="3777582046"/>
                    </a:ext>
                  </a:extLst>
                </a:gridCol>
                <a:gridCol w="1580147">
                  <a:extLst>
                    <a:ext uri="{9D8B030D-6E8A-4147-A177-3AD203B41FA5}">
                      <a16:colId xmlns:a16="http://schemas.microsoft.com/office/drawing/2014/main" val="154415350"/>
                    </a:ext>
                  </a:extLst>
                </a:gridCol>
                <a:gridCol w="1339658">
                  <a:extLst>
                    <a:ext uri="{9D8B030D-6E8A-4147-A177-3AD203B41FA5}">
                      <a16:colId xmlns:a16="http://schemas.microsoft.com/office/drawing/2014/main" val="1699938876"/>
                    </a:ext>
                  </a:extLst>
                </a:gridCol>
                <a:gridCol w="1339658">
                  <a:extLst>
                    <a:ext uri="{9D8B030D-6E8A-4147-A177-3AD203B41FA5}">
                      <a16:colId xmlns:a16="http://schemas.microsoft.com/office/drawing/2014/main" val="1342698984"/>
                    </a:ext>
                  </a:extLst>
                </a:gridCol>
                <a:gridCol w="1522391">
                  <a:extLst>
                    <a:ext uri="{9D8B030D-6E8A-4147-A177-3AD203B41FA5}">
                      <a16:colId xmlns:a16="http://schemas.microsoft.com/office/drawing/2014/main" val="1125801194"/>
                    </a:ext>
                  </a:extLst>
                </a:gridCol>
                <a:gridCol w="1339658">
                  <a:extLst>
                    <a:ext uri="{9D8B030D-6E8A-4147-A177-3AD203B41FA5}">
                      <a16:colId xmlns:a16="http://schemas.microsoft.com/office/drawing/2014/main" val="115673867"/>
                    </a:ext>
                  </a:extLst>
                </a:gridCol>
              </a:tblGrid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identidade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pt-BR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sexo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pt-BR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idade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pt-BR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fase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pt-BR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tratamento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pt-BR" sz="12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condicao</a:t>
                      </a:r>
                      <a:endParaRPr lang="pt-BR" sz="12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838017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ID01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masculino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t0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860753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ID02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masculino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t0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199397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ID03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masculino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t0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64430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ID04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hermafrodita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t0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72799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ID05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feminino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t0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984335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ID06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feminino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t0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calor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362977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ID07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feminino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t0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calor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546726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ID08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hermafrodita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t0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calor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767852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ID09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masculino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t0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calor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266870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ID10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masculino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t0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calor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929645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ID01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masculino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t1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frio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955574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ID02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masculino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t1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frio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658087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ID03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masculino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t1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frio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681663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ID04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hermafrodita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t1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frio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42938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ID05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feminino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t1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782890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ID06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feminino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t1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controle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120194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ID07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feminino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t1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controle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678293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ID08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hermafrodita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t1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controle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057541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ID09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masculino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t1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controle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443135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ID10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masculino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t1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controle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125546"/>
                  </a:ext>
                </a:extLst>
              </a:tr>
            </a:tbl>
          </a:graphicData>
        </a:graphic>
      </p:graphicFrame>
      <p:sp>
        <p:nvSpPr>
          <p:cNvPr id="4" name="Retângulo 3">
            <a:extLst>
              <a:ext uri="{FF2B5EF4-FFF2-40B4-BE49-F238E27FC236}">
                <a16:creationId xmlns:a16="http://schemas.microsoft.com/office/drawing/2014/main" id="{CCCE83EC-6007-8945-BC6B-276F46765684}"/>
              </a:ext>
            </a:extLst>
          </p:cNvPr>
          <p:cNvSpPr/>
          <p:nvPr/>
        </p:nvSpPr>
        <p:spPr>
          <a:xfrm>
            <a:off x="8234782" y="1155690"/>
            <a:ext cx="1527142" cy="525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comprido</a:t>
            </a: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B0837CE-928F-E74F-A0D9-2AE4F9BACDF4}"/>
              </a:ext>
            </a:extLst>
          </p:cNvPr>
          <p:cNvSpPr/>
          <p:nvPr/>
        </p:nvSpPr>
        <p:spPr>
          <a:xfrm>
            <a:off x="10029832" y="1155690"/>
            <a:ext cx="767439" cy="2135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</a:t>
            </a:r>
          </a:p>
          <a:p>
            <a:pPr algn="ctr"/>
            <a:endParaRPr lang="pt-BR" sz="1400" dirty="0"/>
          </a:p>
          <a:p>
            <a:pPr algn="ctr"/>
            <a:r>
              <a:rPr lang="pt-BR" sz="1400" dirty="0"/>
              <a:t>o</a:t>
            </a:r>
          </a:p>
          <a:p>
            <a:pPr algn="ctr"/>
            <a:endParaRPr lang="pt-BR" sz="1400" dirty="0"/>
          </a:p>
          <a:p>
            <a:pPr algn="ctr"/>
            <a:r>
              <a:rPr lang="pt-BR" sz="1400" dirty="0" err="1"/>
              <a:t>n</a:t>
            </a:r>
            <a:endParaRPr lang="pt-BR" sz="1400" dirty="0"/>
          </a:p>
          <a:p>
            <a:pPr algn="ctr"/>
            <a:endParaRPr lang="pt-BR" sz="1400" dirty="0"/>
          </a:p>
          <a:p>
            <a:pPr algn="ctr"/>
            <a:r>
              <a:rPr lang="pt-BR" sz="1400" dirty="0" err="1"/>
              <a:t>g</a:t>
            </a:r>
            <a:endParaRPr lang="pt-BR" sz="1400" dirty="0"/>
          </a:p>
          <a:p>
            <a:pPr algn="ctr"/>
            <a:endParaRPr lang="pt-BR" sz="1400" dirty="0"/>
          </a:p>
          <a:p>
            <a:pPr algn="ctr"/>
            <a:r>
              <a:rPr lang="pt-BR" sz="1400" dirty="0"/>
              <a:t>o</a:t>
            </a:r>
          </a:p>
        </p:txBody>
      </p:sp>
      <p:sp>
        <p:nvSpPr>
          <p:cNvPr id="6" name="Retângulo Arredondado 5">
            <a:extLst>
              <a:ext uri="{FF2B5EF4-FFF2-40B4-BE49-F238E27FC236}">
                <a16:creationId xmlns:a16="http://schemas.microsoft.com/office/drawing/2014/main" id="{D0B2F4B8-D0DA-8147-8EC1-B67EA88628F2}"/>
              </a:ext>
            </a:extLst>
          </p:cNvPr>
          <p:cNvSpPr/>
          <p:nvPr/>
        </p:nvSpPr>
        <p:spPr>
          <a:xfrm>
            <a:off x="11611779" y="113841"/>
            <a:ext cx="473725" cy="39293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03202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A219E-5F0D-4948-9353-FF09E48C96EF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b="1" dirty="0"/>
              <a:t>TAREFAS COMUNS EM </a:t>
            </a:r>
            <a:r>
              <a:rPr lang="pt-BR" b="1" dirty="0" err="1"/>
              <a:t>R</a:t>
            </a:r>
            <a:endParaRPr lang="pt-BR" b="1" dirty="0"/>
          </a:p>
          <a:p>
            <a:r>
              <a:rPr lang="pt-BR" sz="1800" b="1" dirty="0"/>
              <a:t>Programando: Tutorial (1 + 2)</a:t>
            </a:r>
            <a:endParaRPr lang="pt-BR" sz="18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FF912C-B956-7544-8472-436B7D1DF8FE}"/>
              </a:ext>
            </a:extLst>
          </p:cNvPr>
          <p:cNvSpPr txBox="1">
            <a:spLocks/>
          </p:cNvSpPr>
          <p:nvPr/>
        </p:nvSpPr>
        <p:spPr>
          <a:xfrm>
            <a:off x="1141412" y="2666999"/>
            <a:ext cx="4876800" cy="3124201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Tutorial 1: pontos básicos, mas importantes, em </a:t>
            </a:r>
            <a:r>
              <a:rPr lang="pt-BR" dirty="0" err="1"/>
              <a:t>R</a:t>
            </a:r>
            <a:endParaRPr lang="pt-BR" dirty="0"/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Classes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Vetores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indexamento</a:t>
            </a:r>
          </a:p>
        </p:txBody>
      </p:sp>
      <p:sp>
        <p:nvSpPr>
          <p:cNvPr id="4" name="Espaço Reservado para Conteúdo 4">
            <a:extLst>
              <a:ext uri="{FF2B5EF4-FFF2-40B4-BE49-F238E27FC236}">
                <a16:creationId xmlns:a16="http://schemas.microsoft.com/office/drawing/2014/main" id="{606D7549-4B34-884D-B3E1-F9DA80873588}"/>
              </a:ext>
            </a:extLst>
          </p:cNvPr>
          <p:cNvSpPr txBox="1">
            <a:spLocks/>
          </p:cNvSpPr>
          <p:nvPr/>
        </p:nvSpPr>
        <p:spPr>
          <a:xfrm>
            <a:off x="6170612" y="2667000"/>
            <a:ext cx="4876800" cy="3124200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Tutorial 2: Tarefas comuns, como checar dados em </a:t>
            </a:r>
            <a:r>
              <a:rPr lang="pt-BR" dirty="0" err="1"/>
              <a:t>R</a:t>
            </a:r>
            <a:r>
              <a:rPr lang="pt-BR" dirty="0"/>
              <a:t> ?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Encontrar valores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Sumarizar valores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Substituir valores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Repartir dados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Repetir tarefas</a:t>
            </a:r>
          </a:p>
        </p:txBody>
      </p:sp>
      <p:sp>
        <p:nvSpPr>
          <p:cNvPr id="5" name="Retângulo Arredondado 4">
            <a:extLst>
              <a:ext uri="{FF2B5EF4-FFF2-40B4-BE49-F238E27FC236}">
                <a16:creationId xmlns:a16="http://schemas.microsoft.com/office/drawing/2014/main" id="{AE30BB17-14A8-6C42-8AC9-CA1A7F520DB1}"/>
              </a:ext>
            </a:extLst>
          </p:cNvPr>
          <p:cNvSpPr/>
          <p:nvPr/>
        </p:nvSpPr>
        <p:spPr>
          <a:xfrm>
            <a:off x="11611779" y="113841"/>
            <a:ext cx="473725" cy="39293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37925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775010-6152-2E4A-9742-E8F02300DFCB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b="1" dirty="0"/>
              <a:t>ONDE ENCONTRAR AJUDA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AEDB9E-0DD1-6A44-9C8B-C23D831F4DBB}"/>
              </a:ext>
            </a:extLst>
          </p:cNvPr>
          <p:cNvSpPr txBox="1">
            <a:spLocks/>
          </p:cNvSpPr>
          <p:nvPr/>
        </p:nvSpPr>
        <p:spPr>
          <a:xfrm>
            <a:off x="1141412" y="2666999"/>
            <a:ext cx="4876800" cy="3124201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Colegas de trabalho</a:t>
            </a:r>
          </a:p>
          <a:p>
            <a:r>
              <a:rPr lang="pt-BR" dirty="0"/>
              <a:t>Ler documentações de pacotes</a:t>
            </a:r>
          </a:p>
          <a:p>
            <a:r>
              <a:rPr lang="pt-BR" dirty="0"/>
              <a:t>Ler códigos e ver análises de outros</a:t>
            </a:r>
          </a:p>
          <a:p>
            <a:r>
              <a:rPr lang="pt-BR" dirty="0"/>
              <a:t>Acessar fóruns online                             </a:t>
            </a:r>
            <a:r>
              <a:rPr lang="pt-BR" dirty="0" err="1"/>
              <a:t>ex</a:t>
            </a:r>
            <a:r>
              <a:rPr lang="pt-BR" dirty="0"/>
              <a:t>: </a:t>
            </a:r>
            <a:r>
              <a:rPr lang="pt-BR" i="1" dirty="0" err="1"/>
              <a:t>stackoverflow</a:t>
            </a:r>
            <a:r>
              <a:rPr lang="pt-BR" dirty="0"/>
              <a:t>, </a:t>
            </a:r>
            <a:r>
              <a:rPr lang="pt-BR" i="1" dirty="0" err="1"/>
              <a:t>cross</a:t>
            </a:r>
            <a:r>
              <a:rPr lang="pt-BR" i="1" dirty="0"/>
              <a:t> </a:t>
            </a:r>
            <a:r>
              <a:rPr lang="pt-BR" i="1" dirty="0" err="1"/>
              <a:t>validated</a:t>
            </a:r>
            <a:r>
              <a:rPr lang="pt-BR" dirty="0"/>
              <a:t>, </a:t>
            </a:r>
            <a:r>
              <a:rPr lang="pt-BR" i="1" dirty="0" err="1"/>
              <a:t>r</a:t>
            </a:r>
            <a:r>
              <a:rPr lang="pt-BR" i="1" dirty="0"/>
              <a:t>-bloggers</a:t>
            </a:r>
            <a:r>
              <a:rPr lang="pt-BR" dirty="0"/>
              <a:t>, etc.</a:t>
            </a:r>
          </a:p>
          <a:p>
            <a:r>
              <a:rPr lang="pt-BR" dirty="0"/>
              <a:t>Contribuir com desenvolvimento de pacotes nas áreas que você é experto</a:t>
            </a:r>
          </a:p>
        </p:txBody>
      </p:sp>
      <p:sp>
        <p:nvSpPr>
          <p:cNvPr id="4" name="Retângulo Arredondado 3">
            <a:extLst>
              <a:ext uri="{FF2B5EF4-FFF2-40B4-BE49-F238E27FC236}">
                <a16:creationId xmlns:a16="http://schemas.microsoft.com/office/drawing/2014/main" id="{EDB0B9D2-1D17-3446-869F-77B5F78D64AB}"/>
              </a:ext>
            </a:extLst>
          </p:cNvPr>
          <p:cNvSpPr/>
          <p:nvPr/>
        </p:nvSpPr>
        <p:spPr>
          <a:xfrm>
            <a:off x="7117237" y="2796225"/>
            <a:ext cx="4119513" cy="286574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/>
              <a:t>Não invente a roda novamente !!!</a:t>
            </a:r>
          </a:p>
          <a:p>
            <a:pPr algn="ctr"/>
            <a:endParaRPr lang="pt-BR" sz="1600" dirty="0"/>
          </a:p>
          <a:p>
            <a:pPr algn="ctr"/>
            <a:r>
              <a:rPr lang="pt-BR" sz="1600" dirty="0"/>
              <a:t>Muitos soluções para problemas com análise de dados já existem vagando na internet, basta encontrá-los.</a:t>
            </a:r>
          </a:p>
          <a:p>
            <a:pPr algn="ctr"/>
            <a:endParaRPr lang="pt-BR" sz="1600" dirty="0"/>
          </a:p>
          <a:p>
            <a:pPr algn="ctr"/>
            <a:r>
              <a:rPr lang="pt-BR" sz="1600" dirty="0"/>
              <a:t>Conhecimento das terminologias em inglês ajuda consideravelmente você em encontrar soluções para problemas na internet.</a:t>
            </a:r>
          </a:p>
        </p:txBody>
      </p:sp>
    </p:spTree>
    <p:extLst>
      <p:ext uri="{BB962C8B-B14F-4D97-AF65-F5344CB8AC3E}">
        <p14:creationId xmlns:p14="http://schemas.microsoft.com/office/powerpoint/2010/main" val="3968859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EA7D87-C523-7449-9A92-416AEF1A841C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Sugestão final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3418BD-C74F-3D4F-9ED9-369E069CC8EF}"/>
              </a:ext>
            </a:extLst>
          </p:cNvPr>
          <p:cNvSpPr txBox="1">
            <a:spLocks/>
          </p:cNvSpPr>
          <p:nvPr/>
        </p:nvSpPr>
        <p:spPr>
          <a:xfrm>
            <a:off x="1141413" y="1958081"/>
            <a:ext cx="9905998" cy="474066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Tenha um bom plano</a:t>
            </a:r>
          </a:p>
          <a:p>
            <a:pPr marL="457200" lvl="1" indent="0">
              <a:buFont typeface="Arial"/>
              <a:buNone/>
            </a:pPr>
            <a:r>
              <a:rPr lang="pt-BR" dirty="0"/>
              <a:t>Invista bem no planejamento e desenho experimental </a:t>
            </a:r>
          </a:p>
          <a:p>
            <a:pPr marL="457200" lvl="1" indent="0">
              <a:buFont typeface="Arial"/>
              <a:buNone/>
            </a:pPr>
            <a:r>
              <a:rPr lang="pt-BR" dirty="0"/>
              <a:t>(evite dor de cabeça no futuro)</a:t>
            </a:r>
          </a:p>
          <a:p>
            <a:pPr marL="457200" lvl="1" indent="0">
              <a:buFont typeface="Arial"/>
              <a:buNone/>
            </a:pPr>
            <a:endParaRPr lang="pt-BR" dirty="0"/>
          </a:p>
          <a:p>
            <a:r>
              <a:rPr lang="pt-BR" dirty="0"/>
              <a:t>Utilize ferramentas que lhe auxiliem no rigor e reprodutibilidade da sua análise</a:t>
            </a:r>
          </a:p>
          <a:p>
            <a:pPr marL="457200" lvl="1" indent="0">
              <a:buFont typeface="Arial"/>
              <a:buNone/>
            </a:pPr>
            <a:r>
              <a:rPr lang="pt-BR" dirty="0"/>
              <a:t>Faça o registro do desenho experimental e análise</a:t>
            </a:r>
          </a:p>
          <a:p>
            <a:pPr marL="457200" lvl="1" indent="0">
              <a:buFont typeface="Arial"/>
              <a:buNone/>
            </a:pPr>
            <a:r>
              <a:rPr lang="pt-BR" dirty="0"/>
              <a:t>Documente protocolos</a:t>
            </a:r>
          </a:p>
          <a:p>
            <a:pPr marL="457200" lvl="1" indent="0">
              <a:buFont typeface="Arial"/>
              <a:buNone/>
            </a:pPr>
            <a:endParaRPr lang="pt-BR" dirty="0"/>
          </a:p>
          <a:p>
            <a:r>
              <a:rPr lang="pt-BR" dirty="0"/>
              <a:t>Peça ajuda e colabore</a:t>
            </a:r>
          </a:p>
          <a:p>
            <a:pPr marL="457200" lvl="1" indent="0">
              <a:buFont typeface="Arial"/>
              <a:buNone/>
            </a:pPr>
            <a:r>
              <a:rPr lang="pt-BR" dirty="0"/>
              <a:t>Compartilhe dados e códigos de análise (interdisciplinaridade)</a:t>
            </a:r>
          </a:p>
        </p:txBody>
      </p:sp>
    </p:spTree>
    <p:extLst>
      <p:ext uri="{BB962C8B-B14F-4D97-AF65-F5344CB8AC3E}">
        <p14:creationId xmlns:p14="http://schemas.microsoft.com/office/powerpoint/2010/main" val="741432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D56ACB-EE2C-C94E-B7DC-5CE332AF0A64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7200"/>
              <a:t>pausa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760198-20E6-554F-AE41-187C304B9BBF}"/>
              </a:ext>
            </a:extLst>
          </p:cNvPr>
          <p:cNvSpPr txBox="1">
            <a:spLocks/>
          </p:cNvSpPr>
          <p:nvPr/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pt-BR"/>
              <a:t>15 min. p/ o café</a:t>
            </a:r>
          </a:p>
          <a:p>
            <a:pPr marL="0" indent="0" algn="ctr">
              <a:buFont typeface="Arial"/>
              <a:buNone/>
            </a:pPr>
            <a:endParaRPr lang="pt-BR"/>
          </a:p>
          <a:p>
            <a:pPr marL="0" indent="0" algn="ctr">
              <a:buFont typeface="Arial"/>
              <a:buNone/>
            </a:pPr>
            <a:r>
              <a:rPr lang="pt-BR"/>
              <a:t>60 min. p/ almoço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4725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D72524-8A44-A948-BB96-E4332E89315D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/>
              <a:t>Quem somos nós 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356F1D-66D4-4340-8828-62A6C2473676}"/>
              </a:ext>
            </a:extLst>
          </p:cNvPr>
          <p:cNvSpPr txBox="1">
            <a:spLocks/>
          </p:cNvSpPr>
          <p:nvPr/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Nome</a:t>
            </a:r>
          </a:p>
          <a:p>
            <a:r>
              <a:rPr lang="pt-BR"/>
              <a:t>Interesse de estudo / projeto</a:t>
            </a:r>
          </a:p>
          <a:p>
            <a:r>
              <a:rPr lang="pt-BR"/>
              <a:t>Experiência em análise de dados / R</a:t>
            </a:r>
          </a:p>
          <a:p>
            <a:r>
              <a:rPr lang="pt-BR"/>
              <a:t>Expectativas depois de atender este workshop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70229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BEB4EC-A40A-8942-9893-53D1D3A67DB1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/>
              <a:t>Visualização de dados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6336D0-8D0C-FB47-9126-824AA8B6BBCC}"/>
              </a:ext>
            </a:extLst>
          </p:cNvPr>
          <p:cNvSpPr txBox="1">
            <a:spLocks/>
          </p:cNvSpPr>
          <p:nvPr/>
        </p:nvSpPr>
        <p:spPr>
          <a:xfrm>
            <a:off x="1141411" y="1541124"/>
            <a:ext cx="5446675" cy="493356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dirty="0"/>
              <a:t>essencial na análise de dados, podendo gerar insights e novos entendimentos de como os dados se comportam dentro de um contexto que não é facilmente percebido simplesmente ao ter em mãos números e valores isolados.</a:t>
            </a:r>
          </a:p>
          <a:p>
            <a:pPr marL="0" indent="0">
              <a:buFont typeface="Arial"/>
              <a:buNone/>
            </a:pPr>
            <a:endParaRPr lang="pt-BR" dirty="0"/>
          </a:p>
          <a:p>
            <a:pPr marL="0" indent="0">
              <a:buFont typeface="Arial"/>
              <a:buNone/>
            </a:pPr>
            <a:r>
              <a:rPr lang="pt-BR" sz="1500" dirty="0">
                <a:solidFill>
                  <a:srgbClr val="FFC000"/>
                </a:solidFill>
              </a:rPr>
              <a:t>Tipo</a:t>
            </a:r>
          </a:p>
          <a:p>
            <a:r>
              <a:rPr lang="pt-BR" dirty="0"/>
              <a:t>Estético (para algum público)</a:t>
            </a:r>
          </a:p>
          <a:p>
            <a:r>
              <a:rPr lang="pt-BR" dirty="0"/>
              <a:t>Funcional (para você)</a:t>
            </a:r>
          </a:p>
          <a:p>
            <a:endParaRPr lang="pt-BR" sz="1500" dirty="0"/>
          </a:p>
          <a:p>
            <a:pPr marL="0" indent="0">
              <a:buFont typeface="Arial"/>
              <a:buNone/>
            </a:pPr>
            <a:r>
              <a:rPr lang="pt-BR" sz="1500" dirty="0">
                <a:solidFill>
                  <a:srgbClr val="FFC000"/>
                </a:solidFill>
              </a:rPr>
              <a:t>Útil para</a:t>
            </a:r>
          </a:p>
          <a:p>
            <a:r>
              <a:rPr lang="pt-BR" dirty="0"/>
              <a:t>verificar relações entre variáveis</a:t>
            </a:r>
            <a:endParaRPr lang="pt-BR" sz="1500" dirty="0"/>
          </a:p>
          <a:p>
            <a:r>
              <a:rPr lang="pt-BR" dirty="0"/>
              <a:t>resumir resultados</a:t>
            </a:r>
            <a:endParaRPr lang="pt-BR" sz="1500" dirty="0"/>
          </a:p>
          <a:p>
            <a:r>
              <a:rPr lang="pt-BR" dirty="0"/>
              <a:t>diagnosticar modelos estatísticos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9A46615-3E0E-A742-9605-8E61FE80C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269" y="1494921"/>
            <a:ext cx="3523142" cy="497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456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C34491-2091-ED42-9F4C-7540DDF4D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Regras básicas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D30F95-DE31-6A4B-B4A8-5C07014603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96CEB60-8E26-1C41-ADEB-E68C55265A0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0660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62DEFC-AC44-BA47-ADF2-51360358C77E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/>
              <a:t>Produzindo gráficos em R</a:t>
            </a:r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68C8E5F-45A0-FF45-AA35-184CCB7F8CD2}"/>
              </a:ext>
            </a:extLst>
          </p:cNvPr>
          <p:cNvSpPr/>
          <p:nvPr/>
        </p:nvSpPr>
        <p:spPr>
          <a:xfrm>
            <a:off x="1244155" y="2050559"/>
            <a:ext cx="4540196" cy="4422104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7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Sintaxe:</a:t>
            </a:r>
          </a:p>
          <a:p>
            <a:endParaRPr lang="pt-BR" sz="1200" b="1" dirty="0">
              <a:solidFill>
                <a:schemeClr val="bg1"/>
              </a:solidFill>
              <a:latin typeface="Courier" pitchFamily="2" charset="0"/>
            </a:endParaRPr>
          </a:p>
          <a:p>
            <a:r>
              <a:rPr lang="pt-BR" sz="1200" dirty="0">
                <a:solidFill>
                  <a:schemeClr val="bg1"/>
                </a:solidFill>
                <a:latin typeface="Courier" pitchFamily="2" charset="0"/>
              </a:rPr>
              <a:t>variáveis, dados , parâmetros...</a:t>
            </a:r>
          </a:p>
          <a:p>
            <a:endParaRPr lang="pt-BR" sz="1200" b="1" dirty="0">
              <a:solidFill>
                <a:schemeClr val="bg1"/>
              </a:solidFill>
              <a:latin typeface="Courier" pitchFamily="2" charset="0"/>
            </a:endParaRPr>
          </a:p>
          <a:p>
            <a:endParaRPr lang="pt-BR" sz="1200" b="1" dirty="0">
              <a:solidFill>
                <a:schemeClr val="bg1"/>
              </a:solidFill>
              <a:latin typeface="Courier" pitchFamily="2" charset="0"/>
            </a:endParaRPr>
          </a:p>
          <a:p>
            <a:r>
              <a:rPr lang="pt-BR" sz="1200" b="1" dirty="0">
                <a:solidFill>
                  <a:schemeClr val="bg1"/>
                </a:solidFill>
                <a:latin typeface="Courier" pitchFamily="2" charset="0"/>
              </a:rPr>
              <a:t>Opção 1: </a:t>
            </a:r>
            <a:r>
              <a:rPr lang="pt-BR" sz="1200" b="1" dirty="0" err="1">
                <a:solidFill>
                  <a:schemeClr val="bg1"/>
                </a:solidFill>
                <a:latin typeface="Courier" pitchFamily="2" charset="0"/>
              </a:rPr>
              <a:t>R</a:t>
            </a:r>
            <a:r>
              <a:rPr lang="pt-BR" sz="1200" b="1" dirty="0">
                <a:solidFill>
                  <a:schemeClr val="bg1"/>
                </a:solidFill>
                <a:latin typeface="Courier" pitchFamily="2" charset="0"/>
              </a:rPr>
              <a:t> base</a:t>
            </a:r>
          </a:p>
          <a:p>
            <a:r>
              <a:rPr lang="pt-BR" sz="1200" dirty="0" err="1">
                <a:solidFill>
                  <a:schemeClr val="bg1"/>
                </a:solidFill>
                <a:latin typeface="Courier" pitchFamily="2" charset="0"/>
              </a:rPr>
              <a:t>plot</a:t>
            </a:r>
            <a:r>
              <a:rPr lang="pt-BR" sz="1200" dirty="0">
                <a:solidFill>
                  <a:schemeClr val="bg1"/>
                </a:solidFill>
                <a:latin typeface="Courier" pitchFamily="2" charset="0"/>
              </a:rPr>
              <a:t>(</a:t>
            </a:r>
            <a:r>
              <a:rPr lang="pt-BR" sz="1200" dirty="0" err="1">
                <a:solidFill>
                  <a:schemeClr val="bg1"/>
                </a:solidFill>
                <a:latin typeface="Courier" pitchFamily="2" charset="0"/>
              </a:rPr>
              <a:t>x</a:t>
            </a:r>
            <a:r>
              <a:rPr lang="pt-BR" sz="1200" dirty="0">
                <a:solidFill>
                  <a:schemeClr val="bg1"/>
                </a:solidFill>
                <a:latin typeface="Courier" pitchFamily="2" charset="0"/>
              </a:rPr>
              <a:t>=, </a:t>
            </a:r>
            <a:r>
              <a:rPr lang="pt-BR" sz="1200" dirty="0" err="1">
                <a:solidFill>
                  <a:schemeClr val="bg1"/>
                </a:solidFill>
                <a:latin typeface="Courier" pitchFamily="2" charset="0"/>
              </a:rPr>
              <a:t>y</a:t>
            </a:r>
            <a:r>
              <a:rPr lang="pt-BR" sz="1200" dirty="0">
                <a:solidFill>
                  <a:schemeClr val="bg1"/>
                </a:solidFill>
                <a:latin typeface="Courier" pitchFamily="2" charset="0"/>
              </a:rPr>
              <a:t>=, data=,</a:t>
            </a:r>
          </a:p>
          <a:p>
            <a:r>
              <a:rPr lang="pt-BR" sz="1200" dirty="0">
                <a:solidFill>
                  <a:schemeClr val="bg1"/>
                </a:solidFill>
                <a:latin typeface="Courier" pitchFamily="2" charset="0"/>
              </a:rPr>
              <a:t>     </a:t>
            </a:r>
            <a:r>
              <a:rPr lang="pt-BR" sz="1200" dirty="0" err="1">
                <a:solidFill>
                  <a:schemeClr val="bg1"/>
                </a:solidFill>
                <a:latin typeface="Courier" pitchFamily="2" charset="0"/>
              </a:rPr>
              <a:t>main</a:t>
            </a:r>
            <a:r>
              <a:rPr lang="pt-BR" sz="1200" dirty="0">
                <a:solidFill>
                  <a:schemeClr val="bg1"/>
                </a:solidFill>
                <a:latin typeface="Courier" pitchFamily="2" charset="0"/>
              </a:rPr>
              <a:t>=, </a:t>
            </a:r>
            <a:r>
              <a:rPr lang="pt-BR" sz="1200" dirty="0" err="1">
                <a:solidFill>
                  <a:schemeClr val="bg1"/>
                </a:solidFill>
                <a:latin typeface="Courier" pitchFamily="2" charset="0"/>
              </a:rPr>
              <a:t>ylab</a:t>
            </a:r>
            <a:r>
              <a:rPr lang="pt-BR" sz="1200" dirty="0">
                <a:solidFill>
                  <a:schemeClr val="bg1"/>
                </a:solidFill>
                <a:latin typeface="Courier" pitchFamily="2" charset="0"/>
              </a:rPr>
              <a:t>=, </a:t>
            </a:r>
            <a:r>
              <a:rPr lang="pt-BR" sz="1200" dirty="0" err="1">
                <a:solidFill>
                  <a:schemeClr val="bg1"/>
                </a:solidFill>
                <a:latin typeface="Courier" pitchFamily="2" charset="0"/>
              </a:rPr>
              <a:t>xlab</a:t>
            </a:r>
            <a:r>
              <a:rPr lang="pt-BR" sz="1200" dirty="0">
                <a:solidFill>
                  <a:schemeClr val="bg1"/>
                </a:solidFill>
                <a:latin typeface="Courier" pitchFamily="2" charset="0"/>
              </a:rPr>
              <a:t>=,</a:t>
            </a:r>
          </a:p>
          <a:p>
            <a:r>
              <a:rPr lang="pt-BR" sz="1200" dirty="0">
                <a:solidFill>
                  <a:schemeClr val="bg1"/>
                </a:solidFill>
                <a:latin typeface="Courier" pitchFamily="2" charset="0"/>
              </a:rPr>
              <a:t>     </a:t>
            </a:r>
            <a:r>
              <a:rPr lang="pt-BR" sz="1200" dirty="0" err="1">
                <a:solidFill>
                  <a:schemeClr val="bg1"/>
                </a:solidFill>
                <a:latin typeface="Courier" pitchFamily="2" charset="0"/>
              </a:rPr>
              <a:t>pch</a:t>
            </a:r>
            <a:r>
              <a:rPr lang="pt-BR" sz="1200" dirty="0">
                <a:solidFill>
                  <a:schemeClr val="bg1"/>
                </a:solidFill>
                <a:latin typeface="Courier" pitchFamily="2" charset="0"/>
              </a:rPr>
              <a:t>=, </a:t>
            </a:r>
            <a:r>
              <a:rPr lang="pt-BR" sz="1200" dirty="0" err="1">
                <a:solidFill>
                  <a:schemeClr val="bg1"/>
                </a:solidFill>
                <a:latin typeface="Courier" pitchFamily="2" charset="0"/>
              </a:rPr>
              <a:t>col</a:t>
            </a:r>
            <a:r>
              <a:rPr lang="pt-BR" sz="1200" dirty="0">
                <a:solidFill>
                  <a:schemeClr val="bg1"/>
                </a:solidFill>
                <a:latin typeface="Courier" pitchFamily="2" charset="0"/>
              </a:rPr>
              <a:t>=, </a:t>
            </a:r>
            <a:r>
              <a:rPr lang="pt-BR" sz="1200" dirty="0" err="1">
                <a:solidFill>
                  <a:schemeClr val="bg1"/>
                </a:solidFill>
                <a:latin typeface="Courier" pitchFamily="2" charset="0"/>
              </a:rPr>
              <a:t>las</a:t>
            </a:r>
            <a:r>
              <a:rPr lang="pt-BR" sz="1200" dirty="0">
                <a:solidFill>
                  <a:schemeClr val="bg1"/>
                </a:solidFill>
                <a:latin typeface="Courier" pitchFamily="2" charset="0"/>
              </a:rPr>
              <a:t>= ...)</a:t>
            </a:r>
          </a:p>
          <a:p>
            <a:endParaRPr lang="pt-BR" sz="1200" dirty="0">
              <a:solidFill>
                <a:schemeClr val="bg1"/>
              </a:solidFill>
              <a:latin typeface="Courier" pitchFamily="2" charset="0"/>
            </a:endParaRPr>
          </a:p>
          <a:p>
            <a:endParaRPr lang="pt-BR" sz="1200" dirty="0">
              <a:solidFill>
                <a:schemeClr val="bg1"/>
              </a:solidFill>
              <a:latin typeface="Courier" pitchFamily="2" charset="0"/>
            </a:endParaRPr>
          </a:p>
          <a:p>
            <a:endParaRPr lang="pt-BR" sz="1200" dirty="0">
              <a:solidFill>
                <a:schemeClr val="bg1"/>
              </a:solidFill>
              <a:latin typeface="Courier" pitchFamily="2" charset="0"/>
            </a:endParaRPr>
          </a:p>
          <a:p>
            <a:r>
              <a:rPr lang="pt-BR" sz="1200" b="1" dirty="0">
                <a:solidFill>
                  <a:schemeClr val="bg1"/>
                </a:solidFill>
                <a:latin typeface="Courier" pitchFamily="2" charset="0"/>
              </a:rPr>
              <a:t>Opção 2: </a:t>
            </a:r>
            <a:r>
              <a:rPr lang="pt-BR" sz="1200" b="1" dirty="0" err="1">
                <a:solidFill>
                  <a:schemeClr val="bg1"/>
                </a:solidFill>
                <a:latin typeface="Courier" pitchFamily="2" charset="0"/>
              </a:rPr>
              <a:t>lattice</a:t>
            </a:r>
            <a:endParaRPr lang="pt-BR" sz="1200" b="1" dirty="0">
              <a:solidFill>
                <a:schemeClr val="bg1"/>
              </a:solidFill>
              <a:latin typeface="Courier" pitchFamily="2" charset="0"/>
            </a:endParaRPr>
          </a:p>
          <a:p>
            <a:r>
              <a:rPr lang="pt-BR" sz="1200" dirty="0" err="1">
                <a:solidFill>
                  <a:schemeClr val="bg1"/>
                </a:solidFill>
                <a:latin typeface="Courier" pitchFamily="2" charset="0"/>
              </a:rPr>
              <a:t>xyplot</a:t>
            </a:r>
            <a:r>
              <a:rPr lang="pt-BR" sz="1200" dirty="0">
                <a:solidFill>
                  <a:schemeClr val="bg1"/>
                </a:solidFill>
                <a:latin typeface="Courier" pitchFamily="2" charset="0"/>
              </a:rPr>
              <a:t>(</a:t>
            </a:r>
            <a:r>
              <a:rPr lang="pt-BR" sz="1200" dirty="0" err="1">
                <a:solidFill>
                  <a:schemeClr val="bg1"/>
                </a:solidFill>
                <a:latin typeface="Courier" pitchFamily="2" charset="0"/>
              </a:rPr>
              <a:t>y</a:t>
            </a:r>
            <a:r>
              <a:rPr lang="pt-BR" sz="1200" dirty="0">
                <a:solidFill>
                  <a:schemeClr val="bg1"/>
                </a:solidFill>
                <a:latin typeface="Courier" pitchFamily="2" charset="0"/>
              </a:rPr>
              <a:t> ~ </a:t>
            </a:r>
            <a:r>
              <a:rPr lang="pt-BR" sz="1200" dirty="0" err="1">
                <a:solidFill>
                  <a:schemeClr val="bg1"/>
                </a:solidFill>
                <a:latin typeface="Courier" pitchFamily="2" charset="0"/>
              </a:rPr>
              <a:t>x</a:t>
            </a:r>
            <a:r>
              <a:rPr lang="pt-BR" sz="1200" dirty="0">
                <a:solidFill>
                  <a:schemeClr val="bg1"/>
                </a:solidFill>
                <a:latin typeface="Courier" pitchFamily="2" charset="0"/>
              </a:rPr>
              <a:t> | grupo, data=)</a:t>
            </a:r>
          </a:p>
          <a:p>
            <a:endParaRPr lang="pt-BR" sz="1200" dirty="0">
              <a:solidFill>
                <a:schemeClr val="bg1"/>
              </a:solidFill>
              <a:latin typeface="Courier" pitchFamily="2" charset="0"/>
            </a:endParaRPr>
          </a:p>
          <a:p>
            <a:endParaRPr lang="pt-BR" sz="1200" dirty="0">
              <a:solidFill>
                <a:schemeClr val="bg1"/>
              </a:solidFill>
              <a:latin typeface="Courier" pitchFamily="2" charset="0"/>
            </a:endParaRPr>
          </a:p>
          <a:p>
            <a:endParaRPr lang="pt-BR" sz="1200" dirty="0">
              <a:solidFill>
                <a:schemeClr val="bg1"/>
              </a:solidFill>
              <a:latin typeface="Courier" pitchFamily="2" charset="0"/>
            </a:endParaRPr>
          </a:p>
          <a:p>
            <a:r>
              <a:rPr lang="pt-BR" sz="1200" b="1" dirty="0">
                <a:solidFill>
                  <a:schemeClr val="bg1"/>
                </a:solidFill>
                <a:latin typeface="Courier" pitchFamily="2" charset="0"/>
              </a:rPr>
              <a:t>Opção 3: ggplot2</a:t>
            </a:r>
          </a:p>
          <a:p>
            <a:r>
              <a:rPr lang="pt-BR" sz="1200" dirty="0" err="1">
                <a:solidFill>
                  <a:schemeClr val="bg1"/>
                </a:solidFill>
                <a:latin typeface="Courier" pitchFamily="2" charset="0"/>
              </a:rPr>
              <a:t>ggplot</a:t>
            </a:r>
            <a:r>
              <a:rPr lang="pt-BR" sz="1200" dirty="0">
                <a:solidFill>
                  <a:schemeClr val="bg1"/>
                </a:solidFill>
                <a:latin typeface="Courier" pitchFamily="2" charset="0"/>
              </a:rPr>
              <a:t>(</a:t>
            </a:r>
            <a:r>
              <a:rPr lang="pt-BR" sz="1200" dirty="0" err="1">
                <a:solidFill>
                  <a:schemeClr val="bg1"/>
                </a:solidFill>
                <a:latin typeface="Courier" pitchFamily="2" charset="0"/>
              </a:rPr>
              <a:t>aes</a:t>
            </a:r>
            <a:r>
              <a:rPr lang="pt-BR" sz="1200" dirty="0">
                <a:solidFill>
                  <a:schemeClr val="bg1"/>
                </a:solidFill>
                <a:latin typeface="Courier" pitchFamily="2" charset="0"/>
              </a:rPr>
              <a:t>(</a:t>
            </a:r>
            <a:r>
              <a:rPr lang="pt-BR" sz="1200" dirty="0" err="1">
                <a:solidFill>
                  <a:schemeClr val="bg1"/>
                </a:solidFill>
                <a:latin typeface="Courier" pitchFamily="2" charset="0"/>
              </a:rPr>
              <a:t>x</a:t>
            </a:r>
            <a:r>
              <a:rPr lang="pt-BR" sz="1200" dirty="0">
                <a:solidFill>
                  <a:schemeClr val="bg1"/>
                </a:solidFill>
                <a:latin typeface="Courier" pitchFamily="2" charset="0"/>
              </a:rPr>
              <a:t>=, </a:t>
            </a:r>
            <a:r>
              <a:rPr lang="pt-BR" sz="1200" dirty="0" err="1">
                <a:solidFill>
                  <a:schemeClr val="bg1"/>
                </a:solidFill>
                <a:latin typeface="Courier" pitchFamily="2" charset="0"/>
              </a:rPr>
              <a:t>y</a:t>
            </a:r>
            <a:r>
              <a:rPr lang="pt-BR" sz="1200" dirty="0">
                <a:solidFill>
                  <a:schemeClr val="bg1"/>
                </a:solidFill>
                <a:latin typeface="Courier" pitchFamily="2" charset="0"/>
              </a:rPr>
              <a:t>=, </a:t>
            </a:r>
            <a:r>
              <a:rPr lang="pt-BR" sz="1200" dirty="0" err="1">
                <a:solidFill>
                  <a:schemeClr val="bg1"/>
                </a:solidFill>
                <a:latin typeface="Courier" pitchFamily="2" charset="0"/>
              </a:rPr>
              <a:t>fill</a:t>
            </a:r>
            <a:r>
              <a:rPr lang="pt-BR" sz="1200" dirty="0">
                <a:solidFill>
                  <a:schemeClr val="bg1"/>
                </a:solidFill>
                <a:latin typeface="Courier" pitchFamily="2" charset="0"/>
              </a:rPr>
              <a:t>= </a:t>
            </a:r>
            <a:r>
              <a:rPr lang="pt-BR" sz="1200" dirty="0" err="1">
                <a:solidFill>
                  <a:schemeClr val="bg1"/>
                </a:solidFill>
                <a:latin typeface="Courier" pitchFamily="2" charset="0"/>
              </a:rPr>
              <a:t>group</a:t>
            </a:r>
            <a:r>
              <a:rPr lang="pt-BR" sz="1200" dirty="0">
                <a:solidFill>
                  <a:schemeClr val="bg1"/>
                </a:solidFill>
                <a:latin typeface="Courier" pitchFamily="2" charset="0"/>
              </a:rPr>
              <a:t>= ...), data=)</a:t>
            </a:r>
          </a:p>
          <a:p>
            <a:endParaRPr lang="pt-BR" sz="1200" dirty="0">
              <a:solidFill>
                <a:schemeClr val="bg1"/>
              </a:solidFill>
              <a:latin typeface="Courier" pitchFamily="2" charset="0"/>
            </a:endParaRPr>
          </a:p>
          <a:p>
            <a:r>
              <a:rPr lang="pt-BR" sz="1200" dirty="0" err="1">
                <a:solidFill>
                  <a:schemeClr val="bg1"/>
                </a:solidFill>
                <a:latin typeface="Courier" pitchFamily="2" charset="0"/>
              </a:rPr>
              <a:t>ggplot</a:t>
            </a:r>
            <a:r>
              <a:rPr lang="pt-BR" sz="1200" dirty="0">
                <a:solidFill>
                  <a:schemeClr val="bg1"/>
                </a:solidFill>
                <a:latin typeface="Courier" pitchFamily="2" charset="0"/>
              </a:rPr>
              <a:t>(...) + pontos + linhas + plano de fundo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D793E7EA-3DA6-6C4D-AFB8-FE78C0B82EC0}"/>
              </a:ext>
            </a:extLst>
          </p:cNvPr>
          <p:cNvSpPr txBox="1">
            <a:spLocks/>
          </p:cNvSpPr>
          <p:nvPr/>
        </p:nvSpPr>
        <p:spPr>
          <a:xfrm>
            <a:off x="6414746" y="2050559"/>
            <a:ext cx="4876800" cy="3124201"/>
          </a:xfrm>
          <a:prstGeom prst="rect">
            <a:avLst/>
          </a:prstGeom>
        </p:spPr>
        <p:txBody>
          <a:bodyPr anchor="t"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dirty="0">
                <a:solidFill>
                  <a:schemeClr val="tx1"/>
                </a:solidFill>
              </a:rPr>
              <a:t>Recomendações:</a:t>
            </a:r>
          </a:p>
          <a:p>
            <a:r>
              <a:rPr lang="pt-BR" dirty="0">
                <a:solidFill>
                  <a:srgbClr val="92D050"/>
                </a:solidFill>
              </a:rPr>
              <a:t>Preferir o simples</a:t>
            </a:r>
            <a:r>
              <a:rPr lang="pt-BR" dirty="0"/>
              <a:t> ao complicado, incluindo apenas informação essencial para transmitir o aspecto desejado</a:t>
            </a:r>
          </a:p>
          <a:p>
            <a:r>
              <a:rPr lang="pt-BR" dirty="0">
                <a:solidFill>
                  <a:srgbClr val="92D050"/>
                </a:solidFill>
              </a:rPr>
              <a:t>Evitar duplicação </a:t>
            </a:r>
            <a:r>
              <a:rPr lang="pt-BR" dirty="0"/>
              <a:t>/ redundância</a:t>
            </a:r>
          </a:p>
          <a:p>
            <a:r>
              <a:rPr lang="pt-BR" dirty="0"/>
              <a:t>Usar diferentes </a:t>
            </a:r>
            <a:r>
              <a:rPr lang="pt-BR" dirty="0">
                <a:solidFill>
                  <a:srgbClr val="92D050"/>
                </a:solidFill>
              </a:rPr>
              <a:t>recursos</a:t>
            </a:r>
            <a:r>
              <a:rPr lang="pt-BR" dirty="0"/>
              <a:t>, porém </a:t>
            </a:r>
            <a:r>
              <a:rPr lang="pt-BR" dirty="0">
                <a:solidFill>
                  <a:srgbClr val="92D050"/>
                </a:solidFill>
              </a:rPr>
              <a:t>sem exagero</a:t>
            </a:r>
            <a:r>
              <a:rPr lang="pt-BR" dirty="0"/>
              <a:t> (cor, forma, tamanho, etc.)</a:t>
            </a:r>
          </a:p>
          <a:p>
            <a:r>
              <a:rPr lang="pt-BR" dirty="0"/>
              <a:t>Em particular, pense em visualização de dados como uma </a:t>
            </a:r>
            <a:r>
              <a:rPr lang="pt-BR" dirty="0">
                <a:solidFill>
                  <a:srgbClr val="92D050"/>
                </a:solidFill>
              </a:rPr>
              <a:t>gramática</a:t>
            </a:r>
            <a:r>
              <a:rPr lang="pt-BR" dirty="0"/>
              <a:t>, onde elementos gráficos são produzidos separadamente e combinados em camadas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E1C10EC-B6C7-F54B-A1CC-D72A1A92A647}"/>
              </a:ext>
            </a:extLst>
          </p:cNvPr>
          <p:cNvSpPr/>
          <p:nvPr/>
        </p:nvSpPr>
        <p:spPr>
          <a:xfrm>
            <a:off x="6930447" y="5255300"/>
            <a:ext cx="903383" cy="76016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6A0CC29-2EA8-1C48-B978-D67964512AF1}"/>
              </a:ext>
            </a:extLst>
          </p:cNvPr>
          <p:cNvSpPr/>
          <p:nvPr/>
        </p:nvSpPr>
        <p:spPr>
          <a:xfrm>
            <a:off x="7082847" y="5407700"/>
            <a:ext cx="903383" cy="76016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A72EF67-80E7-8843-B9EF-319F05BA0F29}"/>
              </a:ext>
            </a:extLst>
          </p:cNvPr>
          <p:cNvSpPr/>
          <p:nvPr/>
        </p:nvSpPr>
        <p:spPr>
          <a:xfrm>
            <a:off x="7235247" y="5560100"/>
            <a:ext cx="903383" cy="76016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BEB8438-4294-1246-9286-DA10AF689272}"/>
              </a:ext>
            </a:extLst>
          </p:cNvPr>
          <p:cNvSpPr/>
          <p:nvPr/>
        </p:nvSpPr>
        <p:spPr>
          <a:xfrm>
            <a:off x="7387647" y="5712500"/>
            <a:ext cx="903383" cy="76016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 para a Direita 16">
            <a:extLst>
              <a:ext uri="{FF2B5EF4-FFF2-40B4-BE49-F238E27FC236}">
                <a16:creationId xmlns:a16="http://schemas.microsoft.com/office/drawing/2014/main" id="{E666A3A7-2FB9-864E-BA6D-98D8E1E6A44E}"/>
              </a:ext>
            </a:extLst>
          </p:cNvPr>
          <p:cNvSpPr/>
          <p:nvPr/>
        </p:nvSpPr>
        <p:spPr>
          <a:xfrm>
            <a:off x="8538909" y="5635381"/>
            <a:ext cx="947451" cy="358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CDCE1180-9772-0A4A-A50E-7490022A3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4239" y="5325527"/>
            <a:ext cx="986011" cy="99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97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D664A2-2715-3146-9344-00FAE9EFB830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visualização de dados em </a:t>
            </a:r>
            <a:r>
              <a:rPr lang="pt-BR" dirty="0" err="1"/>
              <a:t>R</a:t>
            </a:r>
            <a:br>
              <a:rPr lang="pt-BR" dirty="0"/>
            </a:br>
            <a:r>
              <a:rPr lang="pt-BR" sz="1800" dirty="0"/>
              <a:t>tutorial 3</a:t>
            </a:r>
            <a:endParaRPr lang="pt-BR" dirty="0"/>
          </a:p>
        </p:txBody>
      </p:sp>
      <p:pic>
        <p:nvPicPr>
          <p:cNvPr id="3" name="Espaço Reservado para Conteúdo 5">
            <a:extLst>
              <a:ext uri="{FF2B5EF4-FFF2-40B4-BE49-F238E27FC236}">
                <a16:creationId xmlns:a16="http://schemas.microsoft.com/office/drawing/2014/main" id="{86A2AACF-91BC-2E45-8373-AC7366012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912" y="2959099"/>
            <a:ext cx="4445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3494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64BE90-C54D-3C45-BD7C-CB1BFBC2845F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7200"/>
              <a:t>EXERCÍCIO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711A2C-0C36-0445-AAFE-0F0DE1A6865E}"/>
              </a:ext>
            </a:extLst>
          </p:cNvPr>
          <p:cNvSpPr txBox="1">
            <a:spLocks/>
          </p:cNvSpPr>
          <p:nvPr/>
        </p:nvSpPr>
        <p:spPr>
          <a:xfrm>
            <a:off x="1141412" y="2286861"/>
            <a:ext cx="4876800" cy="3124201"/>
          </a:xfrm>
          <a:prstGeom prst="rect">
            <a:avLst/>
          </a:prstGeom>
        </p:spPr>
        <p:txBody>
          <a:bodyPr anchor="t"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pt-BR" dirty="0"/>
              <a:t>Use dados próprios </a:t>
            </a:r>
            <a:r>
              <a:rPr lang="pt-BR" sz="1200" dirty="0"/>
              <a:t>(ou de outros exemplos ➟):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Crie 3 gráficos (</a:t>
            </a:r>
            <a:r>
              <a:rPr lang="pt-BR" dirty="0" err="1"/>
              <a:t>c</a:t>
            </a:r>
            <a:r>
              <a:rPr lang="pt-BR" dirty="0"/>
              <a:t>/ 1, 2, 3 variáveis)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Personalize os gráficos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Use variáveis categóricas e binomiais ao invés de contínuas apenas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Apresente os gráficos 5 min.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9C6FE4B-64C0-EA4D-B17C-16838078A19C}"/>
              </a:ext>
            </a:extLst>
          </p:cNvPr>
          <p:cNvSpPr txBox="1">
            <a:spLocks/>
          </p:cNvSpPr>
          <p:nvPr/>
        </p:nvSpPr>
        <p:spPr>
          <a:xfrm>
            <a:off x="683876" y="5943599"/>
            <a:ext cx="10973470" cy="815248"/>
          </a:xfrm>
          <a:prstGeom prst="rect">
            <a:avLst/>
          </a:prstGeom>
        </p:spPr>
        <p:txBody>
          <a:bodyPr anchor="ctr"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pt-BR">
                <a:solidFill>
                  <a:srgbClr val="92D050"/>
                </a:solidFill>
              </a:rPr>
              <a:t>30 min. Exercício</a:t>
            </a:r>
            <a:r>
              <a:rPr lang="pt-BR"/>
              <a:t>		</a:t>
            </a:r>
            <a:r>
              <a:rPr lang="pt-BR">
                <a:solidFill>
                  <a:srgbClr val="00B0F0"/>
                </a:solidFill>
              </a:rPr>
              <a:t>30-45 min. Apresentação</a:t>
            </a:r>
            <a:r>
              <a:rPr lang="pt-BR"/>
              <a:t>		</a:t>
            </a:r>
            <a:r>
              <a:rPr lang="pt-BR">
                <a:solidFill>
                  <a:srgbClr val="FFC000"/>
                </a:solidFill>
              </a:rPr>
              <a:t>5*</a:t>
            </a:r>
            <a:r>
              <a:rPr lang="pt-BR" i="1">
                <a:solidFill>
                  <a:srgbClr val="FFC000"/>
                </a:solidFill>
              </a:rPr>
              <a:t>n</a:t>
            </a:r>
            <a:r>
              <a:rPr lang="pt-BR">
                <a:solidFill>
                  <a:srgbClr val="FFC000"/>
                </a:solidFill>
              </a:rPr>
              <a:t> min. discussão</a:t>
            </a:r>
            <a:endParaRPr lang="pt-BR" dirty="0">
              <a:solidFill>
                <a:srgbClr val="FFC000"/>
              </a:solidFill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BACDD4C4-68B6-B342-A49C-B61E15CF6153}"/>
              </a:ext>
            </a:extLst>
          </p:cNvPr>
          <p:cNvSpPr txBox="1">
            <a:spLocks/>
          </p:cNvSpPr>
          <p:nvPr/>
        </p:nvSpPr>
        <p:spPr>
          <a:xfrm>
            <a:off x="6780546" y="2286860"/>
            <a:ext cx="2651130" cy="31242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solidFill>
                  <a:schemeClr val="tx1">
                    <a:lumMod val="50000"/>
                  </a:schemeClr>
                </a:solidFill>
              </a:rPr>
              <a:t>data("</a:t>
            </a:r>
            <a:r>
              <a:rPr lang="pt-BR" dirty="0" err="1">
                <a:solidFill>
                  <a:schemeClr val="tx1">
                    <a:lumMod val="50000"/>
                  </a:schemeClr>
                </a:solidFill>
              </a:rPr>
              <a:t>trees</a:t>
            </a:r>
            <a:r>
              <a:rPr lang="pt-BR" dirty="0">
                <a:solidFill>
                  <a:schemeClr val="tx1">
                    <a:lumMod val="50000"/>
                  </a:schemeClr>
                </a:solidFill>
              </a:rPr>
              <a:t>")</a:t>
            </a:r>
          </a:p>
          <a:p>
            <a:pPr marL="0" indent="0">
              <a:buNone/>
            </a:pPr>
            <a:r>
              <a:rPr lang="pt-BR" dirty="0">
                <a:solidFill>
                  <a:schemeClr val="tx1">
                    <a:lumMod val="50000"/>
                  </a:schemeClr>
                </a:solidFill>
              </a:rPr>
              <a:t>data("</a:t>
            </a:r>
            <a:r>
              <a:rPr lang="pt-BR" dirty="0" err="1">
                <a:solidFill>
                  <a:schemeClr val="tx1">
                    <a:lumMod val="50000"/>
                  </a:schemeClr>
                </a:solidFill>
              </a:rPr>
              <a:t>iris</a:t>
            </a:r>
            <a:r>
              <a:rPr lang="pt-BR" dirty="0">
                <a:solidFill>
                  <a:schemeClr val="tx1">
                    <a:lumMod val="50000"/>
                  </a:schemeClr>
                </a:solidFill>
              </a:rPr>
              <a:t>")</a:t>
            </a:r>
          </a:p>
          <a:p>
            <a:pPr marL="0" indent="0">
              <a:buNone/>
            </a:pPr>
            <a:r>
              <a:rPr lang="pt-BR" dirty="0">
                <a:solidFill>
                  <a:schemeClr val="tx1">
                    <a:lumMod val="50000"/>
                  </a:schemeClr>
                </a:solidFill>
              </a:rPr>
              <a:t>data("</a:t>
            </a:r>
            <a:r>
              <a:rPr lang="pt-BR" dirty="0" err="1">
                <a:solidFill>
                  <a:schemeClr val="tx1">
                    <a:lumMod val="50000"/>
                  </a:schemeClr>
                </a:solidFill>
              </a:rPr>
              <a:t>anscombe</a:t>
            </a:r>
            <a:r>
              <a:rPr lang="pt-BR" dirty="0">
                <a:solidFill>
                  <a:schemeClr val="tx1">
                    <a:lumMod val="50000"/>
                  </a:schemeClr>
                </a:solidFill>
              </a:rPr>
              <a:t>")</a:t>
            </a:r>
          </a:p>
          <a:p>
            <a:pPr marL="0" indent="0">
              <a:buNone/>
            </a:pPr>
            <a:r>
              <a:rPr lang="pt-BR" dirty="0">
                <a:solidFill>
                  <a:schemeClr val="tx1">
                    <a:lumMod val="50000"/>
                  </a:schemeClr>
                </a:solidFill>
              </a:rPr>
              <a:t>data("</a:t>
            </a:r>
            <a:r>
              <a:rPr lang="pt-BR" dirty="0" err="1">
                <a:solidFill>
                  <a:schemeClr val="tx1">
                    <a:lumMod val="50000"/>
                  </a:schemeClr>
                </a:solidFill>
              </a:rPr>
              <a:t>PlantGrowth</a:t>
            </a:r>
            <a:r>
              <a:rPr lang="pt-BR" dirty="0">
                <a:solidFill>
                  <a:schemeClr val="tx1">
                    <a:lumMod val="50000"/>
                  </a:schemeClr>
                </a:solidFill>
              </a:rPr>
              <a:t>")</a:t>
            </a:r>
          </a:p>
          <a:p>
            <a:pPr marL="0" indent="0">
              <a:buNone/>
            </a:pPr>
            <a:r>
              <a:rPr lang="pt-BR" dirty="0">
                <a:solidFill>
                  <a:schemeClr val="tx1">
                    <a:lumMod val="50000"/>
                  </a:schemeClr>
                </a:solidFill>
              </a:rPr>
              <a:t>data("</a:t>
            </a:r>
            <a:r>
              <a:rPr lang="pt-BR" dirty="0" err="1">
                <a:solidFill>
                  <a:schemeClr val="tx1">
                    <a:lumMod val="50000"/>
                  </a:schemeClr>
                </a:solidFill>
              </a:rPr>
              <a:t>InsectSprays</a:t>
            </a:r>
            <a:r>
              <a:rPr lang="pt-BR" dirty="0">
                <a:solidFill>
                  <a:schemeClr val="tx1">
                    <a:lumMod val="50000"/>
                  </a:schemeClr>
                </a:solidFill>
              </a:rPr>
              <a:t>")</a:t>
            </a:r>
          </a:p>
          <a:p>
            <a:pPr marL="0" indent="0">
              <a:buNone/>
            </a:pPr>
            <a:r>
              <a:rPr lang="pt-BR" dirty="0">
                <a:solidFill>
                  <a:schemeClr val="tx1">
                    <a:lumMod val="50000"/>
                  </a:schemeClr>
                </a:solidFill>
              </a:rPr>
              <a:t>data("</a:t>
            </a:r>
            <a:r>
              <a:rPr lang="pt-BR" dirty="0" err="1">
                <a:solidFill>
                  <a:schemeClr val="tx1">
                    <a:lumMod val="50000"/>
                  </a:schemeClr>
                </a:solidFill>
              </a:rPr>
              <a:t>OrchardSprays</a:t>
            </a:r>
            <a:r>
              <a:rPr lang="pt-BR" dirty="0">
                <a:solidFill>
                  <a:schemeClr val="tx1">
                    <a:lumMod val="50000"/>
                  </a:schemeClr>
                </a:solidFill>
              </a:rPr>
              <a:t>")</a:t>
            </a:r>
          </a:p>
          <a:p>
            <a:pPr marL="0" indent="0">
              <a:buNone/>
            </a:pPr>
            <a:r>
              <a:rPr lang="pt-BR" dirty="0">
                <a:solidFill>
                  <a:schemeClr val="tx1">
                    <a:lumMod val="50000"/>
                  </a:schemeClr>
                </a:solidFill>
              </a:rPr>
              <a:t>data("Orange")</a:t>
            </a:r>
          </a:p>
        </p:txBody>
      </p:sp>
    </p:spTree>
    <p:extLst>
      <p:ext uri="{BB962C8B-B14F-4D97-AF65-F5344CB8AC3E}">
        <p14:creationId xmlns:p14="http://schemas.microsoft.com/office/powerpoint/2010/main" val="3797577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B8D0D1-7D7E-574D-9C27-D20A472DD291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/>
              <a:t>Quem somos nós</a:t>
            </a:r>
            <a:br>
              <a:rPr lang="pt-BR"/>
            </a:br>
            <a:r>
              <a:rPr lang="pt-BR" sz="2400"/>
              <a:t>(depois do workshop)  </a:t>
            </a:r>
            <a:r>
              <a:rPr lang="pt-BR"/>
              <a:t>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FD7E2E-8E29-2446-B5CE-0348F5389BE6}"/>
              </a:ext>
            </a:extLst>
          </p:cNvPr>
          <p:cNvSpPr txBox="1">
            <a:spLocks/>
          </p:cNvSpPr>
          <p:nvPr/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Expectativas atendidas ?</a:t>
            </a:r>
          </a:p>
          <a:p>
            <a:r>
              <a:rPr lang="pt-BR"/>
              <a:t>Pontos +</a:t>
            </a:r>
          </a:p>
          <a:p>
            <a:r>
              <a:rPr lang="pt-BR"/>
              <a:t>Pontos –</a:t>
            </a:r>
          </a:p>
          <a:p>
            <a:r>
              <a:rPr lang="pt-BR"/>
              <a:t>Sugestões 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806143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175082-0E9B-7C44-8E60-2678054DE0C9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/>
              <a:t>Contato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4563FD-D9DE-544D-8B42-C483EFAD1F11}"/>
              </a:ext>
            </a:extLst>
          </p:cNvPr>
          <p:cNvSpPr txBox="1">
            <a:spLocks/>
          </p:cNvSpPr>
          <p:nvPr/>
        </p:nvSpPr>
        <p:spPr>
          <a:xfrm>
            <a:off x="1141412" y="2666999"/>
            <a:ext cx="6267838" cy="3124201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b="1">
                <a:latin typeface="+mj-lt"/>
                <a:cs typeface="Al Bayan Plain" pitchFamily="2" charset="-78"/>
              </a:rPr>
              <a:t>Website:		</a:t>
            </a:r>
            <a:r>
              <a:rPr lang="pt-BR" b="1">
                <a:solidFill>
                  <a:srgbClr val="FFC000"/>
                </a:solidFill>
                <a:latin typeface="Helvetica" pitchFamily="2" charset="0"/>
                <a:ea typeface="Arial Unicode MS" panose="020B0604020202020204" pitchFamily="34" charset="-128"/>
                <a:cs typeface="Oriya MN" pitchFamily="2" charset="0"/>
              </a:rPr>
              <a:t>Samuel-Carleial.Github.io</a:t>
            </a:r>
          </a:p>
          <a:p>
            <a:pPr marL="0" indent="0">
              <a:buFont typeface="Arial"/>
              <a:buNone/>
            </a:pPr>
            <a:endParaRPr lang="pt-BR" b="1">
              <a:latin typeface="+mj-lt"/>
              <a:cs typeface="Al Bayan Plain" pitchFamily="2" charset="-78"/>
            </a:endParaRPr>
          </a:p>
          <a:p>
            <a:pPr marL="0" indent="0">
              <a:buFont typeface="Arial"/>
              <a:buNone/>
            </a:pPr>
            <a:r>
              <a:rPr lang="pt-BR" b="1">
                <a:latin typeface="+mj-lt"/>
                <a:cs typeface="Al Bayan Plain" pitchFamily="2" charset="-78"/>
              </a:rPr>
              <a:t>E-mail:		</a:t>
            </a:r>
            <a:r>
              <a:rPr lang="pt-BR" b="1">
                <a:solidFill>
                  <a:srgbClr val="FFC000"/>
                </a:solidFill>
                <a:latin typeface="Helvetica" pitchFamily="2" charset="0"/>
                <a:cs typeface="Al Bayan Plain" pitchFamily="2" charset="-78"/>
              </a:rPr>
              <a:t>Samuel.Carleial@uni-konstanz.de</a:t>
            </a:r>
            <a:endParaRPr lang="pt-BR" b="1" dirty="0">
              <a:solidFill>
                <a:srgbClr val="FFC000"/>
              </a:solidFill>
              <a:latin typeface="Helvetica" pitchFamily="2" charset="0"/>
              <a:cs typeface="Al Bayan Plain" pitchFamily="2" charset="-78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CD56B78-89CC-794A-B1D1-B21374700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055" y="907943"/>
            <a:ext cx="4037355" cy="250297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Espaço Reservado para Conteúdo 7">
            <a:extLst>
              <a:ext uri="{FF2B5EF4-FFF2-40B4-BE49-F238E27FC236}">
                <a16:creationId xmlns:a16="http://schemas.microsoft.com/office/drawing/2014/main" id="{0F5ADAED-5081-C747-A179-02F5477ED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900" y="1960879"/>
            <a:ext cx="3080224" cy="453644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85710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AC9769-2CE0-264F-8580-E8EF5D9A2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</a:rPr>
              <a:t>PARTE 1</a:t>
            </a:r>
          </a:p>
        </p:txBody>
      </p:sp>
    </p:spTree>
    <p:extLst>
      <p:ext uri="{BB962C8B-B14F-4D97-AF65-F5344CB8AC3E}">
        <p14:creationId xmlns:p14="http://schemas.microsoft.com/office/powerpoint/2010/main" val="1713155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B719F54-589D-2444-B43D-E45ED7154DC0}"/>
              </a:ext>
            </a:extLst>
          </p:cNvPr>
          <p:cNvSpPr txBox="1">
            <a:spLocks/>
          </p:cNvSpPr>
          <p:nvPr/>
        </p:nvSpPr>
        <p:spPr>
          <a:xfrm>
            <a:off x="681487" y="609600"/>
            <a:ext cx="10757139" cy="417171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3600" dirty="0"/>
              <a:t>Análise E VISUALIZAÇÃO de dados</a:t>
            </a:r>
            <a:br>
              <a:rPr lang="pt-BR" sz="3600" dirty="0"/>
            </a:br>
            <a:br>
              <a:rPr lang="pt-BR" sz="3600" dirty="0"/>
            </a:br>
            <a:r>
              <a:rPr lang="pt-BR" sz="1800" i="1" dirty="0"/>
              <a:t>um guia direcionado na análise DE ESTUDOS CIENTÍFICOS EM GERAL</a:t>
            </a:r>
            <a:endParaRPr lang="pt-BR" sz="3600" i="1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FEF26A06-0D46-C349-83FB-97E6CD047400}"/>
              </a:ext>
            </a:extLst>
          </p:cNvPr>
          <p:cNvSpPr txBox="1">
            <a:spLocks/>
          </p:cNvSpPr>
          <p:nvPr/>
        </p:nvSpPr>
        <p:spPr>
          <a:xfrm>
            <a:off x="1751012" y="4934308"/>
            <a:ext cx="8676222" cy="856891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/>
              <a:t>Samuel Carleial</a:t>
            </a:r>
          </a:p>
          <a:p>
            <a:pPr marL="0" indent="0" algn="ctr">
              <a:buNone/>
            </a:pPr>
            <a:r>
              <a:rPr lang="pt-BR" dirty="0"/>
              <a:t>Dezembro de 2019</a:t>
            </a:r>
          </a:p>
        </p:txBody>
      </p:sp>
    </p:spTree>
    <p:extLst>
      <p:ext uri="{BB962C8B-B14F-4D97-AF65-F5344CB8AC3E}">
        <p14:creationId xmlns:p14="http://schemas.microsoft.com/office/powerpoint/2010/main" val="3417659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Arredondado 1">
            <a:extLst>
              <a:ext uri="{FF2B5EF4-FFF2-40B4-BE49-F238E27FC236}">
                <a16:creationId xmlns:a16="http://schemas.microsoft.com/office/drawing/2014/main" id="{C0CF527F-9766-D440-B10F-EE81A88F827E}"/>
              </a:ext>
            </a:extLst>
          </p:cNvPr>
          <p:cNvSpPr/>
          <p:nvPr/>
        </p:nvSpPr>
        <p:spPr>
          <a:xfrm>
            <a:off x="6504867" y="1556310"/>
            <a:ext cx="4542544" cy="4589673"/>
          </a:xfrm>
          <a:prstGeom prst="roundRect">
            <a:avLst/>
          </a:prstGeom>
          <a:solidFill>
            <a:srgbClr val="00B0F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sz="1600" dirty="0">
                <a:solidFill>
                  <a:srgbClr val="FFC000"/>
                </a:solidFill>
              </a:rPr>
              <a:t>Tarde (prática)</a:t>
            </a:r>
          </a:p>
        </p:txBody>
      </p:sp>
      <p:sp>
        <p:nvSpPr>
          <p:cNvPr id="3" name="Retângulo Arredondado 2">
            <a:extLst>
              <a:ext uri="{FF2B5EF4-FFF2-40B4-BE49-F238E27FC236}">
                <a16:creationId xmlns:a16="http://schemas.microsoft.com/office/drawing/2014/main" id="{A5CE18EE-C3AD-7B4C-A5E7-4924CED62E89}"/>
              </a:ext>
            </a:extLst>
          </p:cNvPr>
          <p:cNvSpPr/>
          <p:nvPr/>
        </p:nvSpPr>
        <p:spPr>
          <a:xfrm>
            <a:off x="1141413" y="1571688"/>
            <a:ext cx="4667250" cy="4589673"/>
          </a:xfrm>
          <a:prstGeom prst="roundRect">
            <a:avLst/>
          </a:prstGeom>
          <a:solidFill>
            <a:srgbClr val="00B0F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sz="1600" dirty="0">
                <a:solidFill>
                  <a:srgbClr val="FFC000"/>
                </a:solidFill>
              </a:rPr>
              <a:t>Manhã (teoria)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5ABC724-CF32-B847-90B4-D40AA5FD0EE2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/>
              <a:t>roteiro</a:t>
            </a:r>
            <a:endParaRPr lang="pt-BR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CBB9C05B-D765-1349-A9BB-2D22EB83F79C}"/>
              </a:ext>
            </a:extLst>
          </p:cNvPr>
          <p:cNvSpPr txBox="1">
            <a:spLocks/>
          </p:cNvSpPr>
          <p:nvPr/>
        </p:nvSpPr>
        <p:spPr>
          <a:xfrm>
            <a:off x="1301750" y="2086037"/>
            <a:ext cx="4344988" cy="3414312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sz="1400" b="1" dirty="0"/>
              <a:t>A análise de dados</a:t>
            </a:r>
          </a:p>
          <a:p>
            <a:pPr lvl="1"/>
            <a:r>
              <a:rPr lang="pt-BR" sz="1200" dirty="0"/>
              <a:t>Importância e estrutura</a:t>
            </a:r>
          </a:p>
          <a:p>
            <a:pPr lvl="1"/>
            <a:r>
              <a:rPr lang="pt-BR" sz="1200" dirty="0"/>
              <a:t>Desafios vs. Soluções</a:t>
            </a:r>
          </a:p>
          <a:p>
            <a:pPr marL="0" indent="0">
              <a:buFont typeface="Arial"/>
              <a:buNone/>
            </a:pPr>
            <a:endParaRPr lang="pt-BR" sz="1200" b="1" dirty="0"/>
          </a:p>
          <a:p>
            <a:pPr marL="0" indent="0">
              <a:buFont typeface="Arial"/>
              <a:buNone/>
            </a:pPr>
            <a:r>
              <a:rPr lang="pt-BR" sz="1400" b="1" dirty="0"/>
              <a:t>Sugestões a considerar</a:t>
            </a:r>
            <a:endParaRPr lang="pt-BR" sz="1400" dirty="0"/>
          </a:p>
          <a:p>
            <a:pPr marL="800100" lvl="1" indent="-342900">
              <a:buFont typeface="+mj-lt"/>
              <a:buAutoNum type="arabicPeriod"/>
            </a:pPr>
            <a:r>
              <a:rPr lang="pt-BR" sz="1200" dirty="0"/>
              <a:t>Controle de versões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200" dirty="0"/>
              <a:t>Protocolos / relatórios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200" dirty="0"/>
              <a:t>Bancos de dados / repositórios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200" dirty="0"/>
              <a:t>Boas maneiras ao programar sua análise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200" u="sng" dirty="0"/>
              <a:t>trabalho com dados e tarefas comuns</a:t>
            </a:r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2E543998-6CFA-014F-80CF-CD92D150EFCA}"/>
              </a:ext>
            </a:extLst>
          </p:cNvPr>
          <p:cNvSpPr txBox="1">
            <a:spLocks/>
          </p:cNvSpPr>
          <p:nvPr/>
        </p:nvSpPr>
        <p:spPr>
          <a:xfrm>
            <a:off x="6662737" y="2070660"/>
            <a:ext cx="4226804" cy="3414311"/>
          </a:xfrm>
          <a:prstGeom prst="rect">
            <a:avLst/>
          </a:prstGeom>
        </p:spPr>
        <p:txBody>
          <a:bodyPr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sz="1400" b="1" dirty="0"/>
              <a:t>Visualização de dados</a:t>
            </a:r>
          </a:p>
          <a:p>
            <a:pPr lvl="1"/>
            <a:r>
              <a:rPr lang="pt-BR" sz="1200" dirty="0"/>
              <a:t>Plotando 1, 2, 3 ou múltiplas variáveis</a:t>
            </a:r>
          </a:p>
          <a:p>
            <a:pPr lvl="1"/>
            <a:r>
              <a:rPr lang="pt-BR" sz="1200" dirty="0"/>
              <a:t>Parâmetros que podem ser usados</a:t>
            </a:r>
          </a:p>
          <a:p>
            <a:pPr lvl="1"/>
            <a:r>
              <a:rPr lang="pt-BR" sz="1200" dirty="0"/>
              <a:t>Exemplos e exercícios</a:t>
            </a:r>
          </a:p>
          <a:p>
            <a:pPr marL="0" indent="0">
              <a:buFont typeface="Arial"/>
              <a:buNone/>
            </a:pPr>
            <a:endParaRPr lang="pt-BR" sz="1200" b="1" dirty="0"/>
          </a:p>
          <a:p>
            <a:pPr marL="0" indent="0">
              <a:buFont typeface="Arial"/>
              <a:buNone/>
            </a:pPr>
            <a:r>
              <a:rPr lang="pt-BR" sz="1400" b="1" dirty="0"/>
              <a:t>Prática</a:t>
            </a:r>
          </a:p>
          <a:p>
            <a:pPr marL="0" indent="0">
              <a:buFont typeface="Arial"/>
              <a:buNone/>
            </a:pPr>
            <a:endParaRPr lang="pt-BR" sz="1400" b="1" dirty="0"/>
          </a:p>
          <a:p>
            <a:pPr marL="0" indent="0">
              <a:buFont typeface="Arial"/>
              <a:buNone/>
            </a:pPr>
            <a:r>
              <a:rPr lang="pt-BR" sz="1400" b="1" dirty="0"/>
              <a:t>Apresentação</a:t>
            </a:r>
          </a:p>
          <a:p>
            <a:pPr marL="0" indent="0">
              <a:buFont typeface="Arial"/>
              <a:buNone/>
            </a:pPr>
            <a:endParaRPr lang="pt-BR" sz="1400" b="1" dirty="0"/>
          </a:p>
          <a:p>
            <a:pPr marL="0" indent="0">
              <a:buFont typeface="Arial"/>
              <a:buNone/>
            </a:pPr>
            <a:r>
              <a:rPr lang="pt-BR" sz="1400" b="1" dirty="0"/>
              <a:t>Discussão</a:t>
            </a:r>
            <a:endParaRPr lang="pt-BR" sz="1400" dirty="0"/>
          </a:p>
          <a:p>
            <a:pPr marL="0" indent="0">
              <a:buFont typeface="Arial"/>
              <a:buNone/>
            </a:pP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23218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56B78C-F7F2-4E40-B1FF-6046B9A59E76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/>
              <a:t>A análise (científica) de dados </a:t>
            </a:r>
            <a:br>
              <a:rPr lang="pt-BR"/>
            </a:br>
            <a:endParaRPr lang="pt-BR" dirty="0"/>
          </a:p>
        </p:txBody>
      </p:sp>
      <p:graphicFrame>
        <p:nvGraphicFramePr>
          <p:cNvPr id="3" name="Espaço Reservado para Conteúdo 3">
            <a:extLst>
              <a:ext uri="{FF2B5EF4-FFF2-40B4-BE49-F238E27FC236}">
                <a16:creationId xmlns:a16="http://schemas.microsoft.com/office/drawing/2014/main" id="{0BE18BB7-354C-3F40-9A2D-B8EBCD5CE5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9954120"/>
              </p:ext>
            </p:extLst>
          </p:nvPr>
        </p:nvGraphicFramePr>
        <p:xfrm>
          <a:off x="1141413" y="2667000"/>
          <a:ext cx="9906000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tângulo 3">
            <a:extLst>
              <a:ext uri="{FF2B5EF4-FFF2-40B4-BE49-F238E27FC236}">
                <a16:creationId xmlns:a16="http://schemas.microsoft.com/office/drawing/2014/main" id="{5F7D3BF8-F8A7-3E4F-8E72-29097EAB112D}"/>
              </a:ext>
            </a:extLst>
          </p:cNvPr>
          <p:cNvSpPr/>
          <p:nvPr/>
        </p:nvSpPr>
        <p:spPr>
          <a:xfrm>
            <a:off x="2919470" y="2634867"/>
            <a:ext cx="8116923" cy="870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r"/>
            <a:r>
              <a:rPr lang="pt-BR" dirty="0"/>
              <a:t>aquisição | controle | armazenamento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F36E69E-EDAE-934D-814D-CEC1B4DC9D13}"/>
              </a:ext>
            </a:extLst>
          </p:cNvPr>
          <p:cNvSpPr/>
          <p:nvPr/>
        </p:nvSpPr>
        <p:spPr>
          <a:xfrm>
            <a:off x="2919468" y="3625466"/>
            <a:ext cx="8116923" cy="870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r"/>
            <a:r>
              <a:rPr lang="pt-BR" dirty="0"/>
              <a:t>manipulação | controle | teste 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266A79D-C3A4-2A44-9BBE-C9EE0251D5D3}"/>
              </a:ext>
            </a:extLst>
          </p:cNvPr>
          <p:cNvSpPr/>
          <p:nvPr/>
        </p:nvSpPr>
        <p:spPr>
          <a:xfrm>
            <a:off x="2919469" y="4616065"/>
            <a:ext cx="8116923" cy="870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r"/>
            <a:r>
              <a:rPr lang="pt-BR" dirty="0"/>
              <a:t>interpretação | publicação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65E2718-2951-A44B-8015-ABE869162457}"/>
              </a:ext>
            </a:extLst>
          </p:cNvPr>
          <p:cNvSpPr/>
          <p:nvPr/>
        </p:nvSpPr>
        <p:spPr>
          <a:xfrm>
            <a:off x="7244863" y="6299806"/>
            <a:ext cx="4785558" cy="4498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400" i="1" dirty="0"/>
              <a:t>(</a:t>
            </a:r>
            <a:r>
              <a:rPr lang="pt-BR" sz="1400" i="1" dirty="0" err="1"/>
              <a:t>Good</a:t>
            </a:r>
            <a:r>
              <a:rPr lang="pt-BR" sz="1400" i="1" dirty="0"/>
              <a:t> &amp; </a:t>
            </a:r>
            <a:r>
              <a:rPr lang="pt-BR" sz="1400" i="1" dirty="0" err="1"/>
              <a:t>Hardy</a:t>
            </a:r>
            <a:r>
              <a:rPr lang="pt-BR" sz="1400" i="1" dirty="0"/>
              <a:t>, 2012)</a:t>
            </a:r>
          </a:p>
          <a:p>
            <a:pPr algn="r"/>
            <a:r>
              <a:rPr lang="pt-BR" sz="1400" i="1" dirty="0"/>
              <a:t>Common erros in </a:t>
            </a:r>
            <a:r>
              <a:rPr lang="pt-BR" sz="1400" i="1" dirty="0" err="1"/>
              <a:t>statistics</a:t>
            </a:r>
            <a:r>
              <a:rPr lang="pt-BR" sz="1400" i="1" dirty="0"/>
              <a:t> (</a:t>
            </a:r>
            <a:r>
              <a:rPr lang="pt-BR" sz="1400" i="1" dirty="0" err="1"/>
              <a:t>and</a:t>
            </a:r>
            <a:r>
              <a:rPr lang="pt-BR" sz="1400" i="1" dirty="0"/>
              <a:t> </a:t>
            </a:r>
            <a:r>
              <a:rPr lang="pt-BR" sz="1400" i="1" dirty="0" err="1"/>
              <a:t>how</a:t>
            </a:r>
            <a:r>
              <a:rPr lang="pt-BR" sz="1400" i="1" dirty="0"/>
              <a:t> </a:t>
            </a:r>
            <a:r>
              <a:rPr lang="pt-BR" sz="1400" i="1" dirty="0" err="1"/>
              <a:t>to</a:t>
            </a:r>
            <a:r>
              <a:rPr lang="pt-BR" sz="1400" i="1" dirty="0"/>
              <a:t> </a:t>
            </a:r>
            <a:r>
              <a:rPr lang="pt-BR" sz="1400" i="1" dirty="0" err="1"/>
              <a:t>avoid</a:t>
            </a:r>
            <a:r>
              <a:rPr lang="pt-BR" sz="1400" i="1" dirty="0"/>
              <a:t> </a:t>
            </a:r>
            <a:r>
              <a:rPr lang="pt-BR" sz="1400" i="1" dirty="0" err="1"/>
              <a:t>them</a:t>
            </a:r>
            <a:r>
              <a:rPr lang="pt-BR" sz="1400" i="1" dirty="0"/>
              <a:t>)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B358E875-9C35-FF4C-8457-1CF7C99FDC3D}"/>
              </a:ext>
            </a:extLst>
          </p:cNvPr>
          <p:cNvGrpSpPr/>
          <p:nvPr/>
        </p:nvGrpSpPr>
        <p:grpSpPr>
          <a:xfrm>
            <a:off x="1435161" y="1672120"/>
            <a:ext cx="1223612" cy="1144522"/>
            <a:chOff x="289892" y="2686"/>
            <a:chExt cx="1223612" cy="1144522"/>
          </a:xfrm>
          <a:noFill/>
        </p:grpSpPr>
        <p:sp>
          <p:nvSpPr>
            <p:cNvPr id="9" name="Divisa 8">
              <a:extLst>
                <a:ext uri="{FF2B5EF4-FFF2-40B4-BE49-F238E27FC236}">
                  <a16:creationId xmlns:a16="http://schemas.microsoft.com/office/drawing/2014/main" id="{97242BAC-52FC-E04D-AA83-E8AA928B9AFF}"/>
                </a:ext>
              </a:extLst>
            </p:cNvPr>
            <p:cNvSpPr/>
            <p:nvPr/>
          </p:nvSpPr>
          <p:spPr>
            <a:xfrm rot="5400000">
              <a:off x="329437" y="-36859"/>
              <a:ext cx="1144522" cy="1223612"/>
            </a:xfrm>
            <a:prstGeom prst="chevron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Divisa 4">
              <a:extLst>
                <a:ext uri="{FF2B5EF4-FFF2-40B4-BE49-F238E27FC236}">
                  <a16:creationId xmlns:a16="http://schemas.microsoft.com/office/drawing/2014/main" id="{CED0D2DD-B338-2446-989C-DBF9CB4CDEC1}"/>
                </a:ext>
              </a:extLst>
            </p:cNvPr>
            <p:cNvSpPr txBox="1"/>
            <p:nvPr/>
          </p:nvSpPr>
          <p:spPr>
            <a:xfrm>
              <a:off x="289892" y="2686"/>
              <a:ext cx="1223612" cy="114452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1600" kern="1200" dirty="0"/>
                <a:t>desenho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AAAF008-3511-634C-8D51-35F807B84D46}"/>
              </a:ext>
            </a:extLst>
          </p:cNvPr>
          <p:cNvGrpSpPr/>
          <p:nvPr/>
        </p:nvGrpSpPr>
        <p:grpSpPr>
          <a:xfrm>
            <a:off x="1435161" y="5605144"/>
            <a:ext cx="1223612" cy="1144522"/>
            <a:chOff x="289892" y="2686"/>
            <a:chExt cx="1223612" cy="1144522"/>
          </a:xfrm>
          <a:noFill/>
        </p:grpSpPr>
        <p:sp>
          <p:nvSpPr>
            <p:cNvPr id="12" name="Divisa 11">
              <a:extLst>
                <a:ext uri="{FF2B5EF4-FFF2-40B4-BE49-F238E27FC236}">
                  <a16:creationId xmlns:a16="http://schemas.microsoft.com/office/drawing/2014/main" id="{07EB8988-0143-364A-BE6F-5BF28D2B894A}"/>
                </a:ext>
              </a:extLst>
            </p:cNvPr>
            <p:cNvSpPr/>
            <p:nvPr/>
          </p:nvSpPr>
          <p:spPr>
            <a:xfrm rot="5400000">
              <a:off x="329437" y="-36859"/>
              <a:ext cx="1144522" cy="1223612"/>
            </a:xfrm>
            <a:prstGeom prst="chevron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Divisa 4">
              <a:extLst>
                <a:ext uri="{FF2B5EF4-FFF2-40B4-BE49-F238E27FC236}">
                  <a16:creationId xmlns:a16="http://schemas.microsoft.com/office/drawing/2014/main" id="{6CDC4766-C60D-6B47-8805-A30F8AA76AEC}"/>
                </a:ext>
              </a:extLst>
            </p:cNvPr>
            <p:cNvSpPr txBox="1"/>
            <p:nvPr/>
          </p:nvSpPr>
          <p:spPr>
            <a:xfrm>
              <a:off x="289892" y="2686"/>
              <a:ext cx="1223612" cy="114452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1400" kern="1200" dirty="0"/>
                <a:t>publicação</a:t>
              </a:r>
              <a:endParaRPr lang="pt-BR" sz="1600" kern="1200" dirty="0"/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B60C9DFC-BD82-8A44-9BFE-32A86688E921}"/>
              </a:ext>
            </a:extLst>
          </p:cNvPr>
          <p:cNvGrpSpPr/>
          <p:nvPr/>
        </p:nvGrpSpPr>
        <p:grpSpPr>
          <a:xfrm>
            <a:off x="2952149" y="2340349"/>
            <a:ext cx="3204255" cy="3388859"/>
            <a:chOff x="4182472" y="6299807"/>
            <a:chExt cx="3204255" cy="3388859"/>
          </a:xfrm>
        </p:grpSpPr>
        <p:sp>
          <p:nvSpPr>
            <p:cNvPr id="15" name="Retângulo Arredondado 14">
              <a:extLst>
                <a:ext uri="{FF2B5EF4-FFF2-40B4-BE49-F238E27FC236}">
                  <a16:creationId xmlns:a16="http://schemas.microsoft.com/office/drawing/2014/main" id="{C70AF53B-FB35-9D4E-8885-25AE812EEE8E}"/>
                </a:ext>
              </a:extLst>
            </p:cNvPr>
            <p:cNvSpPr/>
            <p:nvPr/>
          </p:nvSpPr>
          <p:spPr>
            <a:xfrm>
              <a:off x="4486475" y="6299807"/>
              <a:ext cx="2596250" cy="338436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aphicFrame>
          <p:nvGraphicFramePr>
            <p:cNvPr id="16" name="Gráfico 15">
              <a:extLst>
                <a:ext uri="{FF2B5EF4-FFF2-40B4-BE49-F238E27FC236}">
                  <a16:creationId xmlns:a16="http://schemas.microsoft.com/office/drawing/2014/main" id="{E4BBA437-0896-BA42-8498-E26F10079FA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60336158"/>
                </p:ext>
              </p:extLst>
            </p:nvPr>
          </p:nvGraphicFramePr>
          <p:xfrm>
            <a:off x="4182472" y="6299807"/>
            <a:ext cx="3204255" cy="338885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876446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66CA7-E618-3E46-9D3A-9B7F3E7F4C6F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passo a passo na análise de dados</a:t>
            </a:r>
          </a:p>
          <a:p>
            <a:r>
              <a:rPr lang="pt-BR" sz="1800" dirty="0"/>
              <a:t>Metodologia científica</a:t>
            </a:r>
          </a:p>
        </p:txBody>
      </p:sp>
      <p:graphicFrame>
        <p:nvGraphicFramePr>
          <p:cNvPr id="3" name="Espaço Reservado para Conteúdo 3">
            <a:extLst>
              <a:ext uri="{FF2B5EF4-FFF2-40B4-BE49-F238E27FC236}">
                <a16:creationId xmlns:a16="http://schemas.microsoft.com/office/drawing/2014/main" id="{C5B572EC-2264-B044-A53B-A142F55400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4945078"/>
              </p:ext>
            </p:extLst>
          </p:nvPr>
        </p:nvGraphicFramePr>
        <p:xfrm>
          <a:off x="1141413" y="2667000"/>
          <a:ext cx="9906000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58F1A221-DE92-D34F-93C0-AAA836073B03}"/>
              </a:ext>
            </a:extLst>
          </p:cNvPr>
          <p:cNvSpPr txBox="1"/>
          <p:nvPr/>
        </p:nvSpPr>
        <p:spPr>
          <a:xfrm>
            <a:off x="7693892" y="6604084"/>
            <a:ext cx="44796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>
                <a:solidFill>
                  <a:schemeClr val="tx1">
                    <a:lumMod val="75000"/>
                  </a:schemeClr>
                </a:solidFill>
              </a:rPr>
              <a:t>Ilustrações por Freepik em </a:t>
            </a:r>
            <a:r>
              <a:rPr lang="pt-BR" sz="1000" dirty="0">
                <a:solidFill>
                  <a:schemeClr val="tx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www.flaticon.com</a:t>
            </a:r>
            <a:endParaRPr lang="pt-BR" sz="1000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0BF1059-C5DF-C847-8592-8FBA651741BA}"/>
              </a:ext>
            </a:extLst>
          </p:cNvPr>
          <p:cNvGrpSpPr/>
          <p:nvPr/>
        </p:nvGrpSpPr>
        <p:grpSpPr>
          <a:xfrm>
            <a:off x="3183441" y="5486400"/>
            <a:ext cx="3728460" cy="845453"/>
            <a:chOff x="3183441" y="5486400"/>
            <a:chExt cx="3728460" cy="845453"/>
          </a:xfrm>
        </p:grpSpPr>
        <p:sp>
          <p:nvSpPr>
            <p:cNvPr id="6" name="Seta em Curva para Cima 5">
              <a:extLst>
                <a:ext uri="{FF2B5EF4-FFF2-40B4-BE49-F238E27FC236}">
                  <a16:creationId xmlns:a16="http://schemas.microsoft.com/office/drawing/2014/main" id="{BD1F162B-D19E-2645-BAC1-1B8D2B1B13EB}"/>
                </a:ext>
              </a:extLst>
            </p:cNvPr>
            <p:cNvSpPr/>
            <p:nvPr/>
          </p:nvSpPr>
          <p:spPr>
            <a:xfrm flipH="1">
              <a:off x="3962399" y="5486400"/>
              <a:ext cx="2170545" cy="584799"/>
            </a:xfrm>
            <a:prstGeom prst="curvedUpArrow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C54EE450-B058-C145-83F0-99B00D2EDDE7}"/>
                </a:ext>
              </a:extLst>
            </p:cNvPr>
            <p:cNvSpPr txBox="1"/>
            <p:nvPr/>
          </p:nvSpPr>
          <p:spPr>
            <a:xfrm>
              <a:off x="3183441" y="6070243"/>
              <a:ext cx="37284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medidas apresentam erros/inconsistências ?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BE652CC-D563-EB47-BC6D-EC97D073E2A0}"/>
              </a:ext>
            </a:extLst>
          </p:cNvPr>
          <p:cNvGrpSpPr/>
          <p:nvPr/>
        </p:nvGrpSpPr>
        <p:grpSpPr>
          <a:xfrm>
            <a:off x="6206835" y="5498544"/>
            <a:ext cx="4262944" cy="833309"/>
            <a:chOff x="6206835" y="5498544"/>
            <a:chExt cx="4262944" cy="833309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5E9A6D91-44C7-2B46-9921-8461507E40F1}"/>
                </a:ext>
              </a:extLst>
            </p:cNvPr>
            <p:cNvSpPr txBox="1"/>
            <p:nvPr/>
          </p:nvSpPr>
          <p:spPr>
            <a:xfrm>
              <a:off x="6513513" y="6070243"/>
              <a:ext cx="37284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Insights / novas perguntas surgem ?</a:t>
              </a:r>
            </a:p>
          </p:txBody>
        </p:sp>
        <p:sp>
          <p:nvSpPr>
            <p:cNvPr id="10" name="Seta em Curva para Cima 9">
              <a:extLst>
                <a:ext uri="{FF2B5EF4-FFF2-40B4-BE49-F238E27FC236}">
                  <a16:creationId xmlns:a16="http://schemas.microsoft.com/office/drawing/2014/main" id="{DDEEDA9D-7482-7E46-AF9E-440992FF8B4C}"/>
                </a:ext>
              </a:extLst>
            </p:cNvPr>
            <p:cNvSpPr/>
            <p:nvPr/>
          </p:nvSpPr>
          <p:spPr>
            <a:xfrm flipH="1">
              <a:off x="6206835" y="5498544"/>
              <a:ext cx="4262944" cy="572655"/>
            </a:xfrm>
            <a:prstGeom prst="curvedUp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811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B68937-0E61-0E41-A67D-751D812D66FE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/>
              <a:t>Quais </a:t>
            </a:r>
            <a:r>
              <a:rPr lang="pt-BR" b="1"/>
              <a:t>desafios</a:t>
            </a:r>
            <a:r>
              <a:rPr lang="pt-BR"/>
              <a:t> </a:t>
            </a:r>
            <a:br>
              <a:rPr lang="pt-BR"/>
            </a:br>
            <a:r>
              <a:rPr lang="pt-BR"/>
              <a:t>surgem nas análises de dados 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44E02A-82BB-484F-93EC-1B258F49AC2C}"/>
              </a:ext>
            </a:extLst>
          </p:cNvPr>
          <p:cNvSpPr txBox="1">
            <a:spLocks/>
          </p:cNvSpPr>
          <p:nvPr/>
        </p:nvSpPr>
        <p:spPr>
          <a:xfrm>
            <a:off x="1141413" y="2338231"/>
            <a:ext cx="9905998" cy="3861123"/>
          </a:xfrm>
          <a:prstGeom prst="rect">
            <a:avLst/>
          </a:prstGeom>
        </p:spPr>
        <p:txBody>
          <a:bodyPr anchor="t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b="1" dirty="0"/>
              <a:t>Por exemplo...</a:t>
            </a:r>
          </a:p>
          <a:p>
            <a:r>
              <a:rPr lang="pt-BR" b="1" dirty="0"/>
              <a:t>Qualidade dos dados</a:t>
            </a:r>
          </a:p>
          <a:p>
            <a:pPr marL="457200" lvl="1" indent="0">
              <a:buFont typeface="Arial"/>
              <a:buNone/>
            </a:pPr>
            <a:r>
              <a:rPr lang="pt-BR" dirty="0"/>
              <a:t>erros sistemáticos e aleatórios (</a:t>
            </a:r>
            <a:r>
              <a:rPr lang="pt-BR" dirty="0" err="1"/>
              <a:t>ex</a:t>
            </a:r>
            <a:r>
              <a:rPr lang="pt-BR" dirty="0"/>
              <a:t>: calibração, entrada de dados...)</a:t>
            </a:r>
          </a:p>
          <a:p>
            <a:r>
              <a:rPr lang="pt-BR" b="1" dirty="0"/>
              <a:t>Reprodutibilidade</a:t>
            </a:r>
          </a:p>
          <a:p>
            <a:pPr marL="457200" lvl="1" indent="0">
              <a:buFont typeface="Arial"/>
              <a:buNone/>
            </a:pPr>
            <a:r>
              <a:rPr lang="pt-BR" dirty="0"/>
              <a:t>Como refazer os resultados consistentemente ?</a:t>
            </a:r>
          </a:p>
          <a:p>
            <a:r>
              <a:rPr lang="pt-BR" b="1" dirty="0"/>
              <a:t>Entendimento da linguagem de programação</a:t>
            </a:r>
          </a:p>
          <a:p>
            <a:pPr marL="457200" lvl="1" indent="0">
              <a:buFont typeface="Arial"/>
              <a:buNone/>
            </a:pPr>
            <a:r>
              <a:rPr lang="pt-BR" dirty="0" err="1"/>
              <a:t>c</a:t>
            </a:r>
            <a:r>
              <a:rPr lang="pt-BR" dirty="0"/>
              <a:t>, </a:t>
            </a:r>
            <a:r>
              <a:rPr lang="pt-BR" dirty="0" err="1"/>
              <a:t>c</a:t>
            </a:r>
            <a:r>
              <a:rPr lang="pt-BR" dirty="0"/>
              <a:t>++, </a:t>
            </a:r>
            <a:r>
              <a:rPr lang="pt-BR" dirty="0" err="1"/>
              <a:t>java</a:t>
            </a:r>
            <a:r>
              <a:rPr lang="pt-BR" dirty="0"/>
              <a:t>, Ruby, go, </a:t>
            </a:r>
            <a:r>
              <a:rPr lang="pt-BR" dirty="0" err="1"/>
              <a:t>Rust</a:t>
            </a:r>
            <a:r>
              <a:rPr lang="pt-BR" dirty="0"/>
              <a:t>, </a:t>
            </a:r>
            <a:r>
              <a:rPr lang="pt-BR" dirty="0" err="1"/>
              <a:t>haskel</a:t>
            </a:r>
            <a:r>
              <a:rPr lang="pt-BR" dirty="0"/>
              <a:t>, </a:t>
            </a:r>
            <a:r>
              <a:rPr lang="pt-BR" dirty="0" err="1"/>
              <a:t>python</a:t>
            </a:r>
            <a:r>
              <a:rPr lang="pt-BR" dirty="0"/>
              <a:t>, </a:t>
            </a:r>
            <a:r>
              <a:rPr lang="pt-BR" dirty="0" err="1"/>
              <a:t>perl</a:t>
            </a:r>
            <a:r>
              <a:rPr lang="pt-BR" dirty="0"/>
              <a:t>, ...................... </a:t>
            </a:r>
            <a:r>
              <a:rPr lang="pt-BR" b="1" dirty="0" err="1"/>
              <a:t>R</a:t>
            </a:r>
            <a:endParaRPr lang="pt-BR" b="1" dirty="0"/>
          </a:p>
          <a:p>
            <a:r>
              <a:rPr lang="pt-BR" b="1" dirty="0"/>
              <a:t>Colaborações e compatibilidade de softwares</a:t>
            </a:r>
          </a:p>
          <a:p>
            <a:pPr marL="457200" lvl="1" indent="0">
              <a:buFont typeface="Arial"/>
              <a:buNone/>
            </a:pPr>
            <a:r>
              <a:rPr lang="pt-BR" dirty="0"/>
              <a:t>Linux vs. Windows; SPSS vs. R...</a:t>
            </a:r>
          </a:p>
          <a:p>
            <a:pPr marL="0" indent="0">
              <a:buFont typeface="Arial"/>
              <a:buNone/>
            </a:pPr>
            <a:endParaRPr lang="pt-BR" dirty="0"/>
          </a:p>
          <a:p>
            <a:endParaRPr lang="pt-BR" dirty="0"/>
          </a:p>
          <a:p>
            <a:endParaRPr lang="pt-BR" dirty="0"/>
          </a:p>
          <a:p>
            <a:pPr marL="457200" lvl="1" indent="0">
              <a:buFont typeface="Arial"/>
              <a:buNone/>
            </a:pPr>
            <a:endParaRPr lang="pt-BR" dirty="0"/>
          </a:p>
          <a:p>
            <a:pPr marL="457200" lvl="1" indent="0">
              <a:buFont typeface="Arial"/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92747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ha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Malha</Template>
  <TotalTime>7455</TotalTime>
  <Words>2095</Words>
  <Application>Microsoft Macintosh PowerPoint</Application>
  <PresentationFormat>Widescreen</PresentationFormat>
  <Paragraphs>1069</Paragraphs>
  <Slides>36</Slides>
  <Notes>1</Notes>
  <HiddenSlides>1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6" baseType="lpstr">
      <vt:lpstr>Arial Unicode MS</vt:lpstr>
      <vt:lpstr>Al Bayan Plain</vt:lpstr>
      <vt:lpstr>Arial</vt:lpstr>
      <vt:lpstr>Calibri</vt:lpstr>
      <vt:lpstr>Century Gothic</vt:lpstr>
      <vt:lpstr>Courier</vt:lpstr>
      <vt:lpstr>Helvetica</vt:lpstr>
      <vt:lpstr>Oriya MN</vt:lpstr>
      <vt:lpstr>Wingdings</vt:lpstr>
      <vt:lpstr>Malha</vt:lpstr>
      <vt:lpstr>Análise de dados em       uma abordagem prática para análise, visualização e modelagem</vt:lpstr>
      <vt:lpstr>Apresentação do PowerPoint</vt:lpstr>
      <vt:lpstr>Apresentação do PowerPoint</vt:lpstr>
      <vt:lpstr>PARTE 1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Regras básicas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SamuelCarleial</dc:creator>
  <cp:lastModifiedBy>SamuelCarleial</cp:lastModifiedBy>
  <cp:revision>26</cp:revision>
  <dcterms:created xsi:type="dcterms:W3CDTF">2019-10-29T13:46:14Z</dcterms:created>
  <dcterms:modified xsi:type="dcterms:W3CDTF">2019-11-08T15:36:23Z</dcterms:modified>
</cp:coreProperties>
</file>